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58" r:id="rId4"/>
    <p:sldId id="259" r:id="rId5"/>
    <p:sldId id="260" r:id="rId6"/>
    <p:sldId id="284" r:id="rId7"/>
    <p:sldId id="281" r:id="rId8"/>
    <p:sldId id="282" r:id="rId9"/>
    <p:sldId id="257" r:id="rId10"/>
    <p:sldId id="287" r:id="rId11"/>
    <p:sldId id="280" r:id="rId12"/>
    <p:sldId id="285" r:id="rId13"/>
    <p:sldId id="262" r:id="rId14"/>
    <p:sldId id="263" r:id="rId15"/>
    <p:sldId id="275" r:id="rId16"/>
    <p:sldId id="268" r:id="rId17"/>
    <p:sldId id="264" r:id="rId18"/>
    <p:sldId id="269" r:id="rId19"/>
    <p:sldId id="276" r:id="rId20"/>
    <p:sldId id="265" r:id="rId21"/>
    <p:sldId id="270" r:id="rId22"/>
    <p:sldId id="267" r:id="rId23"/>
    <p:sldId id="271" r:id="rId24"/>
    <p:sldId id="277" r:id="rId25"/>
    <p:sldId id="278" r:id="rId26"/>
    <p:sldId id="279" r:id="rId27"/>
    <p:sldId id="266" r:id="rId28"/>
    <p:sldId id="273" r:id="rId29"/>
    <p:sldId id="272" r:id="rId30"/>
    <p:sldId id="286" r:id="rId31"/>
    <p:sldId id="274" r:id="rId3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5"/>
    <p:restoredTop sz="94823"/>
  </p:normalViewPr>
  <p:slideViewPr>
    <p:cSldViewPr snapToGrid="0">
      <p:cViewPr varScale="1">
        <p:scale>
          <a:sx n="121" d="100"/>
          <a:sy n="121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42820-7B06-4234-8F99-19056BE7124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84909D9-623C-4877-970E-32D62263FD23}">
      <dgm:prSet/>
      <dgm:spPr/>
      <dgm:t>
        <a:bodyPr/>
        <a:lstStyle/>
        <a:p>
          <a:r>
            <a:rPr lang="es-AR" dirty="0"/>
            <a:t>1. Competencia para identificar, formular y resolver problemas de ingeniería</a:t>
          </a:r>
          <a:endParaRPr lang="en-US" dirty="0"/>
        </a:p>
      </dgm:t>
    </dgm:pt>
    <dgm:pt modelId="{E5210175-A68D-40E6-8C8A-D6799B49CC63}" type="parTrans" cxnId="{5018B03B-8599-4B49-8DEC-CD685E7A0940}">
      <dgm:prSet/>
      <dgm:spPr/>
      <dgm:t>
        <a:bodyPr/>
        <a:lstStyle/>
        <a:p>
          <a:endParaRPr lang="en-US"/>
        </a:p>
      </dgm:t>
    </dgm:pt>
    <dgm:pt modelId="{BBAFF80F-2337-45FB-BC82-DE389A574495}" type="sibTrans" cxnId="{5018B03B-8599-4B49-8DEC-CD685E7A0940}">
      <dgm:prSet/>
      <dgm:spPr/>
      <dgm:t>
        <a:bodyPr/>
        <a:lstStyle/>
        <a:p>
          <a:endParaRPr lang="en-US"/>
        </a:p>
      </dgm:t>
    </dgm:pt>
    <dgm:pt modelId="{8ABE9A69-790E-4C74-B49A-C2E159C67BD6}">
      <dgm:prSet/>
      <dgm:spPr/>
      <dgm:t>
        <a:bodyPr/>
        <a:lstStyle/>
        <a:p>
          <a:r>
            <a:rPr lang="es-AR"/>
            <a:t>2. Competencia para desempeñarse de manera efectiva en equipos de trabajo</a:t>
          </a:r>
          <a:endParaRPr lang="en-US"/>
        </a:p>
      </dgm:t>
    </dgm:pt>
    <dgm:pt modelId="{A8A59D0C-D839-44A9-8F7B-60A842DB5847}" type="parTrans" cxnId="{833D9950-7D78-466A-A817-6FF69B5E36D3}">
      <dgm:prSet/>
      <dgm:spPr/>
      <dgm:t>
        <a:bodyPr/>
        <a:lstStyle/>
        <a:p>
          <a:endParaRPr lang="en-US"/>
        </a:p>
      </dgm:t>
    </dgm:pt>
    <dgm:pt modelId="{18E86122-583C-4AB0-B4BB-C42D7FBE0CE4}" type="sibTrans" cxnId="{833D9950-7D78-466A-A817-6FF69B5E36D3}">
      <dgm:prSet/>
      <dgm:spPr/>
      <dgm:t>
        <a:bodyPr/>
        <a:lstStyle/>
        <a:p>
          <a:endParaRPr lang="en-US"/>
        </a:p>
      </dgm:t>
    </dgm:pt>
    <dgm:pt modelId="{489CBFDD-28F9-42BB-BDCB-ED9AD6391C23}">
      <dgm:prSet/>
      <dgm:spPr/>
      <dgm:t>
        <a:bodyPr/>
        <a:lstStyle/>
        <a:p>
          <a:r>
            <a:rPr lang="es-AR"/>
            <a:t>3. Competencia para comunicarse con efectividad</a:t>
          </a:r>
          <a:endParaRPr lang="en-US"/>
        </a:p>
      </dgm:t>
    </dgm:pt>
    <dgm:pt modelId="{0A551EA4-461A-4BB1-8B14-1D0914ECDAD3}" type="parTrans" cxnId="{289F63A5-5131-45FA-A2B5-305789F677AF}">
      <dgm:prSet/>
      <dgm:spPr/>
      <dgm:t>
        <a:bodyPr/>
        <a:lstStyle/>
        <a:p>
          <a:endParaRPr lang="en-US"/>
        </a:p>
      </dgm:t>
    </dgm:pt>
    <dgm:pt modelId="{AF7AB1F3-58FE-4AA2-B05D-7312F49232EB}" type="sibTrans" cxnId="{289F63A5-5131-45FA-A2B5-305789F677AF}">
      <dgm:prSet/>
      <dgm:spPr/>
      <dgm:t>
        <a:bodyPr/>
        <a:lstStyle/>
        <a:p>
          <a:endParaRPr lang="en-US"/>
        </a:p>
      </dgm:t>
    </dgm:pt>
    <dgm:pt modelId="{F97E2897-51D1-C24A-9CAD-2A6DF4186FB4}" type="pres">
      <dgm:prSet presAssocID="{EA142820-7B06-4234-8F99-19056BE712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A452B53-9CB1-3741-9D62-508A84F5B7A3}" type="pres">
      <dgm:prSet presAssocID="{284909D9-623C-4877-970E-32D62263FD23}" presName="hierRoot1" presStyleCnt="0">
        <dgm:presLayoutVars>
          <dgm:hierBranch val="init"/>
        </dgm:presLayoutVars>
      </dgm:prSet>
      <dgm:spPr/>
    </dgm:pt>
    <dgm:pt modelId="{0F41CE73-F031-A546-92A6-9F81CE900E83}" type="pres">
      <dgm:prSet presAssocID="{284909D9-623C-4877-970E-32D62263FD23}" presName="rootComposite1" presStyleCnt="0"/>
      <dgm:spPr/>
    </dgm:pt>
    <dgm:pt modelId="{D533BAC3-6E67-854E-B94C-FAFD87CA04D2}" type="pres">
      <dgm:prSet presAssocID="{284909D9-623C-4877-970E-32D62263FD23}" presName="rootText1" presStyleLbl="node0" presStyleIdx="0" presStyleCnt="3">
        <dgm:presLayoutVars>
          <dgm:chPref val="3"/>
        </dgm:presLayoutVars>
      </dgm:prSet>
      <dgm:spPr/>
    </dgm:pt>
    <dgm:pt modelId="{7DA378A4-9944-634B-961A-0CFA638FD433}" type="pres">
      <dgm:prSet presAssocID="{284909D9-623C-4877-970E-32D62263FD23}" presName="rootConnector1" presStyleLbl="node1" presStyleIdx="0" presStyleCnt="0"/>
      <dgm:spPr/>
    </dgm:pt>
    <dgm:pt modelId="{B38EFFAC-8388-3540-9E1B-A6F9D71C251C}" type="pres">
      <dgm:prSet presAssocID="{284909D9-623C-4877-970E-32D62263FD23}" presName="hierChild2" presStyleCnt="0"/>
      <dgm:spPr/>
    </dgm:pt>
    <dgm:pt modelId="{1909B539-50B3-A74E-9E37-30EB6BA3BCC6}" type="pres">
      <dgm:prSet presAssocID="{284909D9-623C-4877-970E-32D62263FD23}" presName="hierChild3" presStyleCnt="0"/>
      <dgm:spPr/>
    </dgm:pt>
    <dgm:pt modelId="{13F58243-99AC-1A49-A6C1-ABA16FBA612E}" type="pres">
      <dgm:prSet presAssocID="{8ABE9A69-790E-4C74-B49A-C2E159C67BD6}" presName="hierRoot1" presStyleCnt="0">
        <dgm:presLayoutVars>
          <dgm:hierBranch val="init"/>
        </dgm:presLayoutVars>
      </dgm:prSet>
      <dgm:spPr/>
    </dgm:pt>
    <dgm:pt modelId="{1B9866C6-2197-A84E-B0A4-8C7AB3F4E812}" type="pres">
      <dgm:prSet presAssocID="{8ABE9A69-790E-4C74-B49A-C2E159C67BD6}" presName="rootComposite1" presStyleCnt="0"/>
      <dgm:spPr/>
    </dgm:pt>
    <dgm:pt modelId="{FC1FC497-C268-5144-BE7C-93C5A3F41EC7}" type="pres">
      <dgm:prSet presAssocID="{8ABE9A69-790E-4C74-B49A-C2E159C67BD6}" presName="rootText1" presStyleLbl="node0" presStyleIdx="1" presStyleCnt="3">
        <dgm:presLayoutVars>
          <dgm:chPref val="3"/>
        </dgm:presLayoutVars>
      </dgm:prSet>
      <dgm:spPr/>
    </dgm:pt>
    <dgm:pt modelId="{7B614E7C-7A7B-AB4B-A38F-5D12C2E5EBC6}" type="pres">
      <dgm:prSet presAssocID="{8ABE9A69-790E-4C74-B49A-C2E159C67BD6}" presName="rootConnector1" presStyleLbl="node1" presStyleIdx="0" presStyleCnt="0"/>
      <dgm:spPr/>
    </dgm:pt>
    <dgm:pt modelId="{AEDD997D-C861-3840-8360-1334CCFBD394}" type="pres">
      <dgm:prSet presAssocID="{8ABE9A69-790E-4C74-B49A-C2E159C67BD6}" presName="hierChild2" presStyleCnt="0"/>
      <dgm:spPr/>
    </dgm:pt>
    <dgm:pt modelId="{50CD04FC-68A0-0E41-927B-0111BAFF3312}" type="pres">
      <dgm:prSet presAssocID="{8ABE9A69-790E-4C74-B49A-C2E159C67BD6}" presName="hierChild3" presStyleCnt="0"/>
      <dgm:spPr/>
    </dgm:pt>
    <dgm:pt modelId="{EEC6BD7F-7385-E144-A595-BBFC1FBE11A3}" type="pres">
      <dgm:prSet presAssocID="{489CBFDD-28F9-42BB-BDCB-ED9AD6391C23}" presName="hierRoot1" presStyleCnt="0">
        <dgm:presLayoutVars>
          <dgm:hierBranch val="init"/>
        </dgm:presLayoutVars>
      </dgm:prSet>
      <dgm:spPr/>
    </dgm:pt>
    <dgm:pt modelId="{522178CE-861D-9E46-A596-C9223705F1AF}" type="pres">
      <dgm:prSet presAssocID="{489CBFDD-28F9-42BB-BDCB-ED9AD6391C23}" presName="rootComposite1" presStyleCnt="0"/>
      <dgm:spPr/>
    </dgm:pt>
    <dgm:pt modelId="{7CB31EC1-48F3-FE49-8406-DB94A2D90FEE}" type="pres">
      <dgm:prSet presAssocID="{489CBFDD-28F9-42BB-BDCB-ED9AD6391C23}" presName="rootText1" presStyleLbl="node0" presStyleIdx="2" presStyleCnt="3">
        <dgm:presLayoutVars>
          <dgm:chPref val="3"/>
        </dgm:presLayoutVars>
      </dgm:prSet>
      <dgm:spPr/>
    </dgm:pt>
    <dgm:pt modelId="{D3DDD8F1-2A51-5B45-B885-709AB3831D01}" type="pres">
      <dgm:prSet presAssocID="{489CBFDD-28F9-42BB-BDCB-ED9AD6391C23}" presName="rootConnector1" presStyleLbl="node1" presStyleIdx="0" presStyleCnt="0"/>
      <dgm:spPr/>
    </dgm:pt>
    <dgm:pt modelId="{C7DFE9C6-E647-5247-8878-FEB3C781E3B1}" type="pres">
      <dgm:prSet presAssocID="{489CBFDD-28F9-42BB-BDCB-ED9AD6391C23}" presName="hierChild2" presStyleCnt="0"/>
      <dgm:spPr/>
    </dgm:pt>
    <dgm:pt modelId="{32FCD8B2-21CD-2F4A-AF34-4C9534EBD07B}" type="pres">
      <dgm:prSet presAssocID="{489CBFDD-28F9-42BB-BDCB-ED9AD6391C23}" presName="hierChild3" presStyleCnt="0"/>
      <dgm:spPr/>
    </dgm:pt>
  </dgm:ptLst>
  <dgm:cxnLst>
    <dgm:cxn modelId="{07CAA812-2851-5A4D-AAD0-93BF63DC31E8}" type="presOf" srcId="{8ABE9A69-790E-4C74-B49A-C2E159C67BD6}" destId="{7B614E7C-7A7B-AB4B-A38F-5D12C2E5EBC6}" srcOrd="1" destOrd="0" presId="urn:microsoft.com/office/officeart/2009/3/layout/HorizontalOrganizationChart"/>
    <dgm:cxn modelId="{EF8A1F23-9134-FE47-98AA-F8DE984AB747}" type="presOf" srcId="{489CBFDD-28F9-42BB-BDCB-ED9AD6391C23}" destId="{7CB31EC1-48F3-FE49-8406-DB94A2D90FEE}" srcOrd="0" destOrd="0" presId="urn:microsoft.com/office/officeart/2009/3/layout/HorizontalOrganizationChart"/>
    <dgm:cxn modelId="{5018B03B-8599-4B49-8DEC-CD685E7A0940}" srcId="{EA142820-7B06-4234-8F99-19056BE7124E}" destId="{284909D9-623C-4877-970E-32D62263FD23}" srcOrd="0" destOrd="0" parTransId="{E5210175-A68D-40E6-8C8A-D6799B49CC63}" sibTransId="{BBAFF80F-2337-45FB-BC82-DE389A574495}"/>
    <dgm:cxn modelId="{833D9950-7D78-466A-A817-6FF69B5E36D3}" srcId="{EA142820-7B06-4234-8F99-19056BE7124E}" destId="{8ABE9A69-790E-4C74-B49A-C2E159C67BD6}" srcOrd="1" destOrd="0" parTransId="{A8A59D0C-D839-44A9-8F7B-60A842DB5847}" sibTransId="{18E86122-583C-4AB0-B4BB-C42D7FBE0CE4}"/>
    <dgm:cxn modelId="{373AF354-263D-FA4F-9B48-355DF9F48DD8}" type="presOf" srcId="{EA142820-7B06-4234-8F99-19056BE7124E}" destId="{F97E2897-51D1-C24A-9CAD-2A6DF4186FB4}" srcOrd="0" destOrd="0" presId="urn:microsoft.com/office/officeart/2009/3/layout/HorizontalOrganizationChart"/>
    <dgm:cxn modelId="{1ABDE557-D8E7-0840-95C1-C2B87C2224B7}" type="presOf" srcId="{489CBFDD-28F9-42BB-BDCB-ED9AD6391C23}" destId="{D3DDD8F1-2A51-5B45-B885-709AB3831D01}" srcOrd="1" destOrd="0" presId="urn:microsoft.com/office/officeart/2009/3/layout/HorizontalOrganizationChart"/>
    <dgm:cxn modelId="{AFD0A665-4353-BD46-BB5C-DD526EB669EE}" type="presOf" srcId="{284909D9-623C-4877-970E-32D62263FD23}" destId="{D533BAC3-6E67-854E-B94C-FAFD87CA04D2}" srcOrd="0" destOrd="0" presId="urn:microsoft.com/office/officeart/2009/3/layout/HorizontalOrganizationChart"/>
    <dgm:cxn modelId="{783A3D8B-CC86-3947-BD30-50A276CC2C69}" type="presOf" srcId="{284909D9-623C-4877-970E-32D62263FD23}" destId="{7DA378A4-9944-634B-961A-0CFA638FD433}" srcOrd="1" destOrd="0" presId="urn:microsoft.com/office/officeart/2009/3/layout/HorizontalOrganizationChart"/>
    <dgm:cxn modelId="{289F63A5-5131-45FA-A2B5-305789F677AF}" srcId="{EA142820-7B06-4234-8F99-19056BE7124E}" destId="{489CBFDD-28F9-42BB-BDCB-ED9AD6391C23}" srcOrd="2" destOrd="0" parTransId="{0A551EA4-461A-4BB1-8B14-1D0914ECDAD3}" sibTransId="{AF7AB1F3-58FE-4AA2-B05D-7312F49232EB}"/>
    <dgm:cxn modelId="{1B54E2F6-06A0-0147-B401-1C64DB4631A3}" type="presOf" srcId="{8ABE9A69-790E-4C74-B49A-C2E159C67BD6}" destId="{FC1FC497-C268-5144-BE7C-93C5A3F41EC7}" srcOrd="0" destOrd="0" presId="urn:microsoft.com/office/officeart/2009/3/layout/HorizontalOrganizationChart"/>
    <dgm:cxn modelId="{3143899F-F2BD-D24C-8BB1-90D29BDF4D35}" type="presParOf" srcId="{F97E2897-51D1-C24A-9CAD-2A6DF4186FB4}" destId="{1A452B53-9CB1-3741-9D62-508A84F5B7A3}" srcOrd="0" destOrd="0" presId="urn:microsoft.com/office/officeart/2009/3/layout/HorizontalOrganizationChart"/>
    <dgm:cxn modelId="{0D2085EF-A4AF-BC42-815C-0D2778ABE264}" type="presParOf" srcId="{1A452B53-9CB1-3741-9D62-508A84F5B7A3}" destId="{0F41CE73-F031-A546-92A6-9F81CE900E83}" srcOrd="0" destOrd="0" presId="urn:microsoft.com/office/officeart/2009/3/layout/HorizontalOrganizationChart"/>
    <dgm:cxn modelId="{FF436FBC-1202-C74C-9401-076139081D31}" type="presParOf" srcId="{0F41CE73-F031-A546-92A6-9F81CE900E83}" destId="{D533BAC3-6E67-854E-B94C-FAFD87CA04D2}" srcOrd="0" destOrd="0" presId="urn:microsoft.com/office/officeart/2009/3/layout/HorizontalOrganizationChart"/>
    <dgm:cxn modelId="{EB694574-BCCD-7740-84DA-3BED8A113581}" type="presParOf" srcId="{0F41CE73-F031-A546-92A6-9F81CE900E83}" destId="{7DA378A4-9944-634B-961A-0CFA638FD433}" srcOrd="1" destOrd="0" presId="urn:microsoft.com/office/officeart/2009/3/layout/HorizontalOrganizationChart"/>
    <dgm:cxn modelId="{B054A7EB-EF3D-D141-B709-3A583EA088F5}" type="presParOf" srcId="{1A452B53-9CB1-3741-9D62-508A84F5B7A3}" destId="{B38EFFAC-8388-3540-9E1B-A6F9D71C251C}" srcOrd="1" destOrd="0" presId="urn:microsoft.com/office/officeart/2009/3/layout/HorizontalOrganizationChart"/>
    <dgm:cxn modelId="{74FF6C83-03BE-794C-A3DF-B0A764BE7011}" type="presParOf" srcId="{1A452B53-9CB1-3741-9D62-508A84F5B7A3}" destId="{1909B539-50B3-A74E-9E37-30EB6BA3BCC6}" srcOrd="2" destOrd="0" presId="urn:microsoft.com/office/officeart/2009/3/layout/HorizontalOrganizationChart"/>
    <dgm:cxn modelId="{EA82DF21-2753-9445-871D-C40EA121DCF9}" type="presParOf" srcId="{F97E2897-51D1-C24A-9CAD-2A6DF4186FB4}" destId="{13F58243-99AC-1A49-A6C1-ABA16FBA612E}" srcOrd="1" destOrd="0" presId="urn:microsoft.com/office/officeart/2009/3/layout/HorizontalOrganizationChart"/>
    <dgm:cxn modelId="{972D0354-D143-054C-89C9-A2DA10DB7383}" type="presParOf" srcId="{13F58243-99AC-1A49-A6C1-ABA16FBA612E}" destId="{1B9866C6-2197-A84E-B0A4-8C7AB3F4E812}" srcOrd="0" destOrd="0" presId="urn:microsoft.com/office/officeart/2009/3/layout/HorizontalOrganizationChart"/>
    <dgm:cxn modelId="{940A81D5-3E82-0842-ADB2-BB782BEC46C6}" type="presParOf" srcId="{1B9866C6-2197-A84E-B0A4-8C7AB3F4E812}" destId="{FC1FC497-C268-5144-BE7C-93C5A3F41EC7}" srcOrd="0" destOrd="0" presId="urn:microsoft.com/office/officeart/2009/3/layout/HorizontalOrganizationChart"/>
    <dgm:cxn modelId="{AF8872D5-B136-3F4B-9FE5-AFD186878608}" type="presParOf" srcId="{1B9866C6-2197-A84E-B0A4-8C7AB3F4E812}" destId="{7B614E7C-7A7B-AB4B-A38F-5D12C2E5EBC6}" srcOrd="1" destOrd="0" presId="urn:microsoft.com/office/officeart/2009/3/layout/HorizontalOrganizationChart"/>
    <dgm:cxn modelId="{531102E7-860D-7E47-9221-1E934D6C22B5}" type="presParOf" srcId="{13F58243-99AC-1A49-A6C1-ABA16FBA612E}" destId="{AEDD997D-C861-3840-8360-1334CCFBD394}" srcOrd="1" destOrd="0" presId="urn:microsoft.com/office/officeart/2009/3/layout/HorizontalOrganizationChart"/>
    <dgm:cxn modelId="{4D3443B7-277E-7147-8FC5-7D1DEE4FA2C9}" type="presParOf" srcId="{13F58243-99AC-1A49-A6C1-ABA16FBA612E}" destId="{50CD04FC-68A0-0E41-927B-0111BAFF3312}" srcOrd="2" destOrd="0" presId="urn:microsoft.com/office/officeart/2009/3/layout/HorizontalOrganizationChart"/>
    <dgm:cxn modelId="{F9EF97F2-4B7D-D84A-B8DA-D27F52158DEF}" type="presParOf" srcId="{F97E2897-51D1-C24A-9CAD-2A6DF4186FB4}" destId="{EEC6BD7F-7385-E144-A595-BBFC1FBE11A3}" srcOrd="2" destOrd="0" presId="urn:microsoft.com/office/officeart/2009/3/layout/HorizontalOrganizationChart"/>
    <dgm:cxn modelId="{1FC03813-6187-C147-984D-75C0E094956A}" type="presParOf" srcId="{EEC6BD7F-7385-E144-A595-BBFC1FBE11A3}" destId="{522178CE-861D-9E46-A596-C9223705F1AF}" srcOrd="0" destOrd="0" presId="urn:microsoft.com/office/officeart/2009/3/layout/HorizontalOrganizationChart"/>
    <dgm:cxn modelId="{F012A411-FA3D-034F-803A-12E208BEEDBB}" type="presParOf" srcId="{522178CE-861D-9E46-A596-C9223705F1AF}" destId="{7CB31EC1-48F3-FE49-8406-DB94A2D90FEE}" srcOrd="0" destOrd="0" presId="urn:microsoft.com/office/officeart/2009/3/layout/HorizontalOrganizationChart"/>
    <dgm:cxn modelId="{91BE45F1-4F11-F841-A524-FEBF98B113A4}" type="presParOf" srcId="{522178CE-861D-9E46-A596-C9223705F1AF}" destId="{D3DDD8F1-2A51-5B45-B885-709AB3831D01}" srcOrd="1" destOrd="0" presId="urn:microsoft.com/office/officeart/2009/3/layout/HorizontalOrganizationChart"/>
    <dgm:cxn modelId="{2635751C-3389-AF46-9E5E-37E9C92012BD}" type="presParOf" srcId="{EEC6BD7F-7385-E144-A595-BBFC1FBE11A3}" destId="{C7DFE9C6-E647-5247-8878-FEB3C781E3B1}" srcOrd="1" destOrd="0" presId="urn:microsoft.com/office/officeart/2009/3/layout/HorizontalOrganizationChart"/>
    <dgm:cxn modelId="{C753F2BA-E4D9-D04D-B46F-6D65E8B56BB4}" type="presParOf" srcId="{EEC6BD7F-7385-E144-A595-BBFC1FBE11A3}" destId="{32FCD8B2-21CD-2F4A-AF34-4C9534EBD07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BAC3-6E67-854E-B94C-FAFD87CA04D2}">
      <dsp:nvSpPr>
        <dsp:cNvPr id="0" name=""/>
        <dsp:cNvSpPr/>
      </dsp:nvSpPr>
      <dsp:spPr>
        <a:xfrm>
          <a:off x="379" y="980627"/>
          <a:ext cx="3110740" cy="9487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 dirty="0"/>
            <a:t>1. Competencia para identificar, formular y resolver problemas de ingeniería</a:t>
          </a:r>
          <a:endParaRPr lang="en-US" sz="1800" kern="1200" dirty="0"/>
        </a:p>
      </dsp:txBody>
      <dsp:txXfrm>
        <a:off x="379" y="980627"/>
        <a:ext cx="3110740" cy="948775"/>
      </dsp:txXfrm>
    </dsp:sp>
    <dsp:sp modelId="{FC1FC497-C268-5144-BE7C-93C5A3F41EC7}">
      <dsp:nvSpPr>
        <dsp:cNvPr id="0" name=""/>
        <dsp:cNvSpPr/>
      </dsp:nvSpPr>
      <dsp:spPr>
        <a:xfrm>
          <a:off x="379" y="2318246"/>
          <a:ext cx="3110740" cy="9487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/>
            <a:t>2. Competencia para desempeñarse de manera efectiva en equipos de trabajo</a:t>
          </a:r>
          <a:endParaRPr lang="en-US" sz="1800" kern="1200"/>
        </a:p>
      </dsp:txBody>
      <dsp:txXfrm>
        <a:off x="379" y="2318246"/>
        <a:ext cx="3110740" cy="948775"/>
      </dsp:txXfrm>
    </dsp:sp>
    <dsp:sp modelId="{7CB31EC1-48F3-FE49-8406-DB94A2D90FEE}">
      <dsp:nvSpPr>
        <dsp:cNvPr id="0" name=""/>
        <dsp:cNvSpPr/>
      </dsp:nvSpPr>
      <dsp:spPr>
        <a:xfrm>
          <a:off x="379" y="3655864"/>
          <a:ext cx="3110740" cy="9487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/>
            <a:t>3. Competencia para comunicarse con efectividad</a:t>
          </a:r>
          <a:endParaRPr lang="en-US" sz="1800" kern="1200"/>
        </a:p>
      </dsp:txBody>
      <dsp:txXfrm>
        <a:off x="379" y="3655864"/>
        <a:ext cx="3110740" cy="948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579D-E9B8-6088-40A3-36E419572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5CF0DA-F25A-9BE0-B1A0-257BBACEC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2D7160-2EDC-570B-0E99-13FE8996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28C6AA-FD9F-2C15-D82F-8DEE7B42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BBD68C-835F-1E19-A7D9-3A945EC4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5750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EBDF9-2343-3FB0-4A36-25137C8E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55234E-3A64-CD5C-0E3E-63ED020E6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5EBAAA-B4AF-B89C-5999-50DB1314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5DCB46-6602-22D8-EFDD-16B557DE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554B21-6E4F-8AD9-A8A9-6B1DD807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277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965B1A-B12F-C401-2A08-2067C2FC8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6F479D-0A18-986A-EF67-464B1F55A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72B9B6-FE09-9715-7257-5923B888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5A4DA-02A5-CF4A-3DC3-ACD3C310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24217E-F52C-8C96-BF2D-0E467F90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089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AA9C9B-FA76-CE22-D464-FBE31E392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EC47C0-C9BA-9A69-F2A2-7F482751C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FE5640-3E9C-5E7F-4197-21A68627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E35200-B9EF-657B-91C6-50249EEC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91DAA8-C20A-7100-3717-78A02C8C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215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38FF1-E789-FBA8-34F9-4A52C0DE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272B5D-792D-9602-5CC9-89CADC16A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49C0C4-1F63-BCB1-FECA-8C23EFC1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05B8AF-BEAA-EDD5-DF46-18B403E1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928C79-0BAA-04A1-F41F-622664AA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784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DF72E-9567-FD6A-981F-30879B62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5ED42-83F9-8970-D6F9-C70C3B5E5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D81BE5-35FF-4428-1E74-E68CF2802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967C56-EAF4-D73C-E051-0D7DB9FB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E6A596-BE95-9FA4-921F-C8C6B400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4E05F6-7052-36C3-D3DF-1621EDE4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354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A6913-DAAC-B4D5-1E47-B397CD96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91BE1D-2835-6886-9276-12A6F8B17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DC9F09-8179-770C-C6D5-81DF13871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775394-EFDE-C4CA-C12B-B46BAEF40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8CF6B7-8FD1-4A70-2D88-EA257EFCD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E9E604-6565-01F2-0C6E-193E5E306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9EA409-8CE2-ACF0-30B2-16B3611A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F5AB830-76DB-A3E1-EB26-A475964D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939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82B1C-2EEC-3D12-9F97-A3B67E5C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820AEF-8C2B-B685-D4ED-69EB6AA4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730F67-8CCD-035F-CAFC-532580F7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7F34ED-F520-3188-8E64-E4DE39D3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309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84BD157-87A7-29D3-C16F-27E0930F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F86A62-A09D-939B-3A88-332B8B703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E40AF2-28B6-2F4C-DC28-E13DBDCB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972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0B3E4-2227-9BE8-C3B2-0CCD6948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E61E5B-7375-568A-147D-2C1605766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A1797E-37B2-82AB-A7EF-4AD52A78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C56E25-99DC-B75F-76D0-7608F471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D8E9DC-CF20-623F-8AC8-7922AF1E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396509-CB85-E2FB-2EEB-F60026AD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356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44211-6645-B9B8-F6FC-008298C3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F417D6-69E2-48D5-BB83-EE6075F20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CDBC65-04CF-C7BD-C58B-1270A1259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55F52-C014-A0CE-22DC-8B58C793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A07547-C02C-1783-8A28-0AAA178B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FF825-27FB-15F9-4F0C-94606C99B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821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9697A8-6700-8CAF-8D67-6EC607B4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4E6C8-DFB5-2EF3-DB19-E26BC5E92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E2176B-E786-557F-A57E-207E2594F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751EA4-1A74-7345-BE00-EC05C06EFCE2}" type="datetimeFigureOut">
              <a:rPr lang="es-AR" smtClean="0"/>
              <a:t>23/9/24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99D5CF-B2A1-1A0A-9C17-521086864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722686-ABAF-EFBC-25F2-96F3A77F9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277956-F4F7-3743-9DCB-6BBBED3276C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140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5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5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D219C-0734-0F97-FDC3-8BC8BDC94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55" y="605672"/>
            <a:ext cx="11060507" cy="1654051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s-AR" sz="2400" dirty="0">
                <a:solidFill>
                  <a:schemeClr val="tx2"/>
                </a:solidFill>
              </a:rPr>
              <a:t>Las  siguientes frases fueron seleccionadas como las menos desafortunadas. </a:t>
            </a:r>
          </a:p>
          <a:p>
            <a:pPr marL="0" indent="0">
              <a:buNone/>
            </a:pPr>
            <a:endParaRPr lang="es-AR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s-AR" sz="2400" dirty="0">
                <a:solidFill>
                  <a:schemeClr val="tx2"/>
                </a:solidFill>
              </a:rPr>
              <a:t>Estas expresiones “se escuchan” y “se dicen” en algún momento de nuestra labor como educadores.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Señal de peligro indeterminado – Canal del Área de Tecnología Educativa">
            <a:extLst>
              <a:ext uri="{FF2B5EF4-FFF2-40B4-BE49-F238E27FC236}">
                <a16:creationId xmlns:a16="http://schemas.microsoft.com/office/drawing/2014/main" id="{2716952F-2413-26B1-28E0-43CE7995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392" y="2062297"/>
            <a:ext cx="4142232" cy="36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545EFF-F8B7-06CC-6D0E-E73FD14A7C77}"/>
              </a:ext>
            </a:extLst>
          </p:cNvPr>
          <p:cNvSpPr txBox="1"/>
          <p:nvPr/>
        </p:nvSpPr>
        <p:spPr>
          <a:xfrm>
            <a:off x="911311" y="2628160"/>
            <a:ext cx="67970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srgbClr val="FF0000"/>
                </a:solidFill>
              </a:rPr>
              <a:t>Las frases presentadas a continuación pueden herir la sensibilidad en algunas personas. </a:t>
            </a:r>
          </a:p>
          <a:p>
            <a:pPr algn="ctr"/>
            <a:endParaRPr lang="es-AR" sz="3200" dirty="0">
              <a:solidFill>
                <a:srgbClr val="FF0000"/>
              </a:solidFill>
            </a:endParaRPr>
          </a:p>
          <a:p>
            <a:pPr algn="ctr"/>
            <a:endParaRPr lang="es-AR" sz="3200" dirty="0">
              <a:solidFill>
                <a:srgbClr val="FF0000"/>
              </a:solidFill>
            </a:endParaRPr>
          </a:p>
          <a:p>
            <a:pPr algn="ctr"/>
            <a:r>
              <a:rPr lang="es-AR" sz="3200" dirty="0">
                <a:solidFill>
                  <a:srgbClr val="FF0000"/>
                </a:solidFill>
              </a:rPr>
              <a:t>Si lo prefieres, puedes mirar hacia otro lado durante 2 minutos</a:t>
            </a:r>
          </a:p>
        </p:txBody>
      </p:sp>
    </p:spTree>
    <p:extLst>
      <p:ext uri="{BB962C8B-B14F-4D97-AF65-F5344CB8AC3E}">
        <p14:creationId xmlns:p14="http://schemas.microsoft.com/office/powerpoint/2010/main" val="176585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389737-21F2-AC50-C97A-4641AC23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54">
            <a:extLst>
              <a:ext uri="{FF2B5EF4-FFF2-40B4-BE49-F238E27FC236}">
                <a16:creationId xmlns:a16="http://schemas.microsoft.com/office/drawing/2014/main" id="{9C6E646F-67B3-C667-0580-89C7E1566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56">
            <a:extLst>
              <a:ext uri="{FF2B5EF4-FFF2-40B4-BE49-F238E27FC236}">
                <a16:creationId xmlns:a16="http://schemas.microsoft.com/office/drawing/2014/main" id="{EEC2F2C1-AC67-A2DF-2D1E-898075AC0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E7BF71-54FF-B859-BFF7-CDA88010B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46" y="836529"/>
            <a:ext cx="7237238" cy="1654051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AR" sz="2400" dirty="0">
                <a:solidFill>
                  <a:schemeClr val="tx2"/>
                </a:solidFill>
              </a:rPr>
              <a:t>Las  siguientes estadísticas simples fueron seleccionadas para visibilizar datos reales y niveles de aprobación, no inicio de curso, etc. </a:t>
            </a:r>
          </a:p>
          <a:p>
            <a:pPr marL="0" indent="0">
              <a:buNone/>
            </a:pPr>
            <a:endParaRPr lang="es-AR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s-AR" sz="2400" dirty="0">
                <a:solidFill>
                  <a:schemeClr val="tx2"/>
                </a:solidFill>
              </a:rPr>
              <a:t>Estas estadísticas son generalmente compartidas en reuniones de cátedra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EE0FD850-5F1A-625F-C14F-1EF5DFEF0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A7CD59D2-ABA3-0302-8570-D4CB2DE50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FDFD5FB0-F8B8-DA09-A6D4-75F475A99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ECA3D916-B98D-FDAB-D68E-89D8405F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1E5422BB-A1E5-D8D2-5675-EA188A419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Señal de peligro indeterminado – Canal del Área de Tecnología Educativa">
            <a:extLst>
              <a:ext uri="{FF2B5EF4-FFF2-40B4-BE49-F238E27FC236}">
                <a16:creationId xmlns:a16="http://schemas.microsoft.com/office/drawing/2014/main" id="{D8AB645A-33FC-FF7B-46FB-F4DF363E8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392" y="2062297"/>
            <a:ext cx="4142232" cy="36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F0B48EE-12F9-F516-6A65-72AA0B678FFE}"/>
              </a:ext>
            </a:extLst>
          </p:cNvPr>
          <p:cNvSpPr txBox="1"/>
          <p:nvPr/>
        </p:nvSpPr>
        <p:spPr>
          <a:xfrm>
            <a:off x="1005904" y="3934133"/>
            <a:ext cx="6797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srgbClr val="FF0000"/>
                </a:solidFill>
              </a:rPr>
              <a:t>No miramos para otro lado, las escribimos nosotros/as, las conocemos, estamos al tanto…</a:t>
            </a:r>
          </a:p>
        </p:txBody>
      </p:sp>
    </p:spTree>
    <p:extLst>
      <p:ext uri="{BB962C8B-B14F-4D97-AF65-F5344CB8AC3E}">
        <p14:creationId xmlns:p14="http://schemas.microsoft.com/office/powerpoint/2010/main" val="41465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92DCC88-0CFE-03C3-6803-611FBD0A6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6099" y="107755"/>
            <a:ext cx="4216052" cy="2364277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31893FE-47FD-12E5-B9B5-3E644696EF62}"/>
              </a:ext>
            </a:extLst>
          </p:cNvPr>
          <p:cNvSpPr txBox="1"/>
          <p:nvPr/>
        </p:nvSpPr>
        <p:spPr>
          <a:xfrm>
            <a:off x="7245083" y="2466692"/>
            <a:ext cx="412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highlight>
                  <a:srgbClr val="FFFF00"/>
                </a:highlight>
              </a:rPr>
              <a:t>NUNCA VINIERON 29,54%</a:t>
            </a:r>
          </a:p>
          <a:p>
            <a:r>
              <a:rPr lang="es-AR" dirty="0">
                <a:highlight>
                  <a:srgbClr val="FF0000"/>
                </a:highlight>
              </a:rPr>
              <a:t>AD 11,93%</a:t>
            </a:r>
          </a:p>
          <a:p>
            <a:r>
              <a:rPr lang="es-AR" dirty="0"/>
              <a:t>Cursada 3,4%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066140-EAE0-87F2-A500-867E229F46D3}"/>
              </a:ext>
            </a:extLst>
          </p:cNvPr>
          <p:cNvSpPr txBox="1"/>
          <p:nvPr/>
        </p:nvSpPr>
        <p:spPr>
          <a:xfrm>
            <a:off x="7238408" y="3918484"/>
            <a:ext cx="3805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highlight>
                  <a:srgbClr val="FFFF00"/>
                </a:highlight>
              </a:rPr>
              <a:t>NUNCA VINIERON 26,66%</a:t>
            </a:r>
          </a:p>
          <a:p>
            <a:r>
              <a:rPr lang="es-AR" dirty="0">
                <a:highlight>
                  <a:srgbClr val="FF0000"/>
                </a:highlight>
              </a:rPr>
              <a:t>AD 22,66%</a:t>
            </a:r>
          </a:p>
          <a:p>
            <a:r>
              <a:rPr lang="es-AR" dirty="0"/>
              <a:t>Cursada 6,6%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71F439-AE09-0242-DB73-C512807E59D4}"/>
              </a:ext>
            </a:extLst>
          </p:cNvPr>
          <p:cNvSpPr txBox="1"/>
          <p:nvPr/>
        </p:nvSpPr>
        <p:spPr>
          <a:xfrm>
            <a:off x="7245082" y="5287294"/>
            <a:ext cx="3805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highlight>
                  <a:srgbClr val="FFFF00"/>
                </a:highlight>
              </a:rPr>
              <a:t>NUNCA VINIERON 26,53%</a:t>
            </a:r>
          </a:p>
          <a:p>
            <a:r>
              <a:rPr lang="es-AR" dirty="0"/>
              <a:t>AD 51,02%</a:t>
            </a:r>
          </a:p>
          <a:p>
            <a:r>
              <a:rPr lang="es-AR" dirty="0"/>
              <a:t>Cursada 22,44%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5BE6EDB-91DC-3F8C-33CF-76B95F711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27" y="2015872"/>
            <a:ext cx="6731481" cy="44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17720-3D87-E803-3825-83EC31A7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AR" b="0" i="0" u="none" strike="noStrike" dirty="0">
                <a:effectLst/>
                <a:latin typeface="Abadi MT Condensed Light" panose="020B0306030101010103" pitchFamily="34" charset="77"/>
              </a:rPr>
              <a:t>¿Hasta qué punto las estrategias que los y las docentes implementamos para mejorar el rendimiento académico de los y las estudiantes están influidas por la calidad del trato que les brindamos, y cómo podemos ajustar las estrategias pedagógicas para reducir los malos resultados en los niveles de aprobación y fomentar un aprendizaje más efectivo y humano?</a:t>
            </a:r>
            <a:endParaRPr lang="es-AR" dirty="0">
              <a:latin typeface="Abadi MT Condensed Light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457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58256" y="-358254"/>
            <a:ext cx="6858000" cy="7574507"/>
          </a:xfrm>
          <a:prstGeom prst="rect">
            <a:avLst/>
          </a:prstGeom>
          <a:ln>
            <a:noFill/>
          </a:ln>
          <a:effectLst>
            <a:outerShdw blurRad="457200" dist="63500" sx="99000" sy="99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D81869-4CA8-3F06-EFF4-5DC6D0C8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45" y="5546162"/>
            <a:ext cx="6661702" cy="9536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 err="1"/>
              <a:t>Conecta</a:t>
            </a:r>
            <a:r>
              <a:rPr lang="en-US" sz="3100" dirty="0"/>
              <a:t> – </a:t>
            </a:r>
            <a:r>
              <a:rPr lang="en-US" sz="3100" dirty="0" err="1"/>
              <a:t>Comparte</a:t>
            </a:r>
            <a:r>
              <a:rPr lang="en-US" sz="3100" dirty="0"/>
              <a:t> – </a:t>
            </a:r>
            <a:r>
              <a:rPr lang="en-US" sz="3100" dirty="0" err="1"/>
              <a:t>Transforma</a:t>
            </a:r>
            <a:r>
              <a:rPr lang="en-US" sz="3100" dirty="0"/>
              <a:t>: </a:t>
            </a:r>
            <a:br>
              <a:rPr lang="en-US" sz="3100" dirty="0"/>
            </a:br>
            <a:r>
              <a:rPr lang="en-US" sz="3100" dirty="0"/>
              <a:t>la </a:t>
            </a:r>
            <a:r>
              <a:rPr lang="en-US" sz="3100" dirty="0" err="1"/>
              <a:t>competencia</a:t>
            </a:r>
            <a:r>
              <a:rPr lang="en-US" sz="3100" dirty="0"/>
              <a:t> del </a:t>
            </a:r>
            <a:r>
              <a:rPr lang="en-US" sz="3100" dirty="0" err="1"/>
              <a:t>futuro</a:t>
            </a:r>
            <a:endParaRPr lang="en-US" sz="3100" dirty="0"/>
          </a:p>
        </p:txBody>
      </p:sp>
      <p:pic>
        <p:nvPicPr>
          <p:cNvPr id="3074" name="Picture 2" descr="Porque es importante la formación continua para los educadores?">
            <a:extLst>
              <a:ext uri="{FF2B5EF4-FFF2-40B4-BE49-F238E27FC236}">
                <a16:creationId xmlns:a16="http://schemas.microsoft.com/office/drawing/2014/main" id="{4691F087-6139-F8A4-4822-911FDBF5E0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r="-1" b="-1"/>
          <a:stretch/>
        </p:blipFill>
        <p:spPr bwMode="auto">
          <a:xfrm>
            <a:off x="20" y="-1"/>
            <a:ext cx="7574488" cy="516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1411768-F023-C3D6-76AC-8F44ADBE8B82}"/>
              </a:ext>
            </a:extLst>
          </p:cNvPr>
          <p:cNvSpPr/>
          <p:nvPr/>
        </p:nvSpPr>
        <p:spPr>
          <a:xfrm>
            <a:off x="7574508" y="392210"/>
            <a:ext cx="4656082" cy="218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C 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A1A03C-465D-B7C9-184C-ACD7484D2F50}"/>
              </a:ext>
            </a:extLst>
          </p:cNvPr>
          <p:cNvSpPr txBox="1"/>
          <p:nvPr/>
        </p:nvSpPr>
        <p:spPr>
          <a:xfrm>
            <a:off x="7574508" y="4797719"/>
            <a:ext cx="46174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Mg. Ing. Viviana Cappello</a:t>
            </a:r>
          </a:p>
          <a:p>
            <a:pPr algn="r"/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200" dirty="0"/>
              <a:t>Profesora Asociada de Álgebra y Geometría Analítica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200" dirty="0"/>
              <a:t>Directora del Laboratorio de </a:t>
            </a:r>
            <a:r>
              <a:rPr lang="es-AR" sz="1200" dirty="0" err="1"/>
              <a:t>MatemáTICa</a:t>
            </a:r>
            <a:endParaRPr lang="es-A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200" dirty="0"/>
              <a:t>Responsable del área Matemática y Tic del Grupo de investigación IEC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200" dirty="0"/>
              <a:t>Docente de la Maestría en Docencia Universitaria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200" dirty="0"/>
              <a:t>Miembro del equipo pedagógico del Rectorado UTN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200" dirty="0"/>
              <a:t>Profesora Adjunta de la UNLP</a:t>
            </a:r>
          </a:p>
        </p:txBody>
      </p:sp>
    </p:spTree>
    <p:extLst>
      <p:ext uri="{BB962C8B-B14F-4D97-AF65-F5344CB8AC3E}">
        <p14:creationId xmlns:p14="http://schemas.microsoft.com/office/powerpoint/2010/main" val="185720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E2A49-ADEB-AD29-6DE2-31F18484D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103" y="990727"/>
            <a:ext cx="5908589" cy="2184959"/>
          </a:xfrm>
        </p:spPr>
        <p:txBody>
          <a:bodyPr>
            <a:normAutofit/>
          </a:bodyPr>
          <a:lstStyle/>
          <a:p>
            <a:pPr algn="ctr"/>
            <a:r>
              <a:rPr lang="es-AR" dirty="0"/>
              <a:t>Experiencias de puertas adentro</a:t>
            </a:r>
          </a:p>
        </p:txBody>
      </p:sp>
      <p:pic>
        <p:nvPicPr>
          <p:cNvPr id="4098" name="Picture 2" descr="Puertas adentro - Comprar en Gerbera Ediciones">
            <a:extLst>
              <a:ext uri="{FF2B5EF4-FFF2-40B4-BE49-F238E27FC236}">
                <a16:creationId xmlns:a16="http://schemas.microsoft.com/office/drawing/2014/main" id="{963E0EA5-BD59-0A63-0084-4BC4B4A0E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55" t="47928" r="29748" b="13693"/>
          <a:stretch/>
        </p:blipFill>
        <p:spPr bwMode="auto">
          <a:xfrm>
            <a:off x="8550877" y="1195208"/>
            <a:ext cx="1279010" cy="17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tn-Frlp | La Plata">
            <a:extLst>
              <a:ext uri="{FF2B5EF4-FFF2-40B4-BE49-F238E27FC236}">
                <a16:creationId xmlns:a16="http://schemas.microsoft.com/office/drawing/2014/main" id="{0D9D5832-8184-5D3D-D25D-71DE89BA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35" y="35496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álisis II">
            <a:extLst>
              <a:ext uri="{FF2B5EF4-FFF2-40B4-BE49-F238E27FC236}">
                <a16:creationId xmlns:a16="http://schemas.microsoft.com/office/drawing/2014/main" id="{3A3FC73E-4DC4-4242-9677-29D6A309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92" y="3682314"/>
            <a:ext cx="5785853" cy="272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7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923E3-28D1-A472-13F1-79D6A687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44" y="81070"/>
            <a:ext cx="3531781" cy="1325563"/>
          </a:xfrm>
        </p:spPr>
        <p:txBody>
          <a:bodyPr/>
          <a:lstStyle/>
          <a:p>
            <a:r>
              <a:rPr lang="es-AR" dirty="0"/>
              <a:t>Interdisciplina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F34987-9843-8B90-FC79-763867AE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05" y="2666841"/>
            <a:ext cx="11749862" cy="1906403"/>
          </a:xfrm>
        </p:spPr>
        <p:txBody>
          <a:bodyPr>
            <a:normAutofit/>
          </a:bodyPr>
          <a:lstStyle/>
          <a:p>
            <a:r>
              <a:rPr lang="es-AR" dirty="0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s-AR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enfoque interdisciplinario promueve intercambios que producen recíproco enriquecimiento y transformación, y supone la cooperación entre los miembros del equipo, que proceden de disciplinas heterogéneas y se concretan en prácticas convergentes. </a:t>
            </a:r>
            <a:r>
              <a:rPr lang="es-AR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Elichiry</a:t>
            </a:r>
            <a:r>
              <a:rPr lang="es-AR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(1987)</a:t>
            </a:r>
            <a:endParaRPr lang="es-A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3963F4-525A-4242-51B2-8559619EE2CC}"/>
              </a:ext>
            </a:extLst>
          </p:cNvPr>
          <p:cNvSpPr txBox="1"/>
          <p:nvPr/>
        </p:nvSpPr>
        <p:spPr>
          <a:xfrm>
            <a:off x="317205" y="1158059"/>
            <a:ext cx="88707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dirty="0">
                <a:latin typeface="Calibri" panose="020F0502020204030204" pitchFamily="34" charset="0"/>
                <a:cs typeface="Calibri" panose="020F0502020204030204" pitchFamily="34" charset="0"/>
              </a:rPr>
              <a:t>Piaget (1968) considera que una epistemología -pretendidamente científica en tanto comunicable- sólo puede resultar de la comunicación interdisciplinaria.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759DDE-9668-A461-B37D-7C96F280FC19}"/>
              </a:ext>
            </a:extLst>
          </p:cNvPr>
          <p:cNvSpPr txBox="1"/>
          <p:nvPr/>
        </p:nvSpPr>
        <p:spPr>
          <a:xfrm>
            <a:off x="317205" y="4476735"/>
            <a:ext cx="10814197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 la cooperación de varias disciplinas en un estudio u otra actividad semejante, en la cual </a:t>
            </a:r>
            <a:r>
              <a:rPr lang="es-AR" sz="2800" dirty="0">
                <a:latin typeface="Calibri" panose="020F0502020204030204" pitchFamily="34" charset="0"/>
                <a:cs typeface="Calibri" panose="020F0502020204030204" pitchFamily="34" charset="0"/>
              </a:rPr>
              <a:t>las</a:t>
            </a:r>
            <a:r>
              <a:rPr lang="es-AR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distintas disciplinas tienen un </a:t>
            </a:r>
            <a:r>
              <a:rPr lang="es-AR" sz="28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diálogo</a:t>
            </a:r>
            <a:r>
              <a:rPr lang="es-AR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 el que interaccionan y encuentran un punto en común desde el cual basan su trabajo.</a:t>
            </a:r>
          </a:p>
          <a:p>
            <a:r>
              <a:rPr lang="es-AR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UNESCO. Declaración Mundial sobre la Educación Superior en el Siglo XXI: Visión y acción y Marco de acción prioritaria para el cambio y el desarrollo de la Educación Superior Aprobados por la Conferencia Mundial sobre la Educación Superior [Internet]. 1998 [citado 12 </a:t>
            </a:r>
            <a:r>
              <a:rPr lang="es-AR" sz="1100" dirty="0">
                <a:solidFill>
                  <a:srgbClr val="000000"/>
                </a:solidFill>
                <a:latin typeface="Verdana" panose="020B0604030504040204" pitchFamily="34" charset="0"/>
              </a:rPr>
              <a:t>Mar 2016].</a:t>
            </a:r>
            <a:endParaRPr lang="es-A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IF Multidisciplina e Interdisciplina - YouTube">
            <a:extLst>
              <a:ext uri="{FF2B5EF4-FFF2-40B4-BE49-F238E27FC236}">
                <a16:creationId xmlns:a16="http://schemas.microsoft.com/office/drawing/2014/main" id="{92F25F0F-723C-ED9D-7132-14AB1B5FD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12162"/>
          <a:stretch/>
        </p:blipFill>
        <p:spPr bwMode="auto">
          <a:xfrm>
            <a:off x="9187942" y="226829"/>
            <a:ext cx="2879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4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F15BD08-4419-C81F-86D5-779E1FE35CFD}"/>
              </a:ext>
            </a:extLst>
          </p:cNvPr>
          <p:cNvSpPr txBox="1">
            <a:spLocks/>
          </p:cNvSpPr>
          <p:nvPr/>
        </p:nvSpPr>
        <p:spPr>
          <a:xfrm>
            <a:off x="838200" y="5586257"/>
            <a:ext cx="6926703" cy="804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dirty="0" err="1">
                <a:latin typeface="+mj-lt"/>
                <a:ea typeface="+mj-ea"/>
                <a:cs typeface="+mj-cs"/>
              </a:rPr>
              <a:t>Conversatorios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Física</a:t>
            </a:r>
            <a:r>
              <a:rPr lang="en-US" sz="3200" dirty="0">
                <a:latin typeface="+mj-lt"/>
                <a:ea typeface="+mj-ea"/>
                <a:cs typeface="+mj-cs"/>
              </a:rPr>
              <a:t> - Matemática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58484C-1D2E-EBED-119D-20D4A960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44"/>
          <a:stretch/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249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45CE64-2128-7995-63F9-57E44CA95FF1}"/>
              </a:ext>
            </a:extLst>
          </p:cNvPr>
          <p:cNvSpPr txBox="1"/>
          <p:nvPr/>
        </p:nvSpPr>
        <p:spPr>
          <a:xfrm>
            <a:off x="699715" y="288404"/>
            <a:ext cx="7170656" cy="977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JEMB 2022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1FE90D-E959-7877-A8AC-D8FAC4FE6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6577" y="199287"/>
            <a:ext cx="3226526" cy="11556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Material didáctico bilingüe para álgebra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BEECC63-3C5D-7F94-8023-CE11EF42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577" y="1554251"/>
            <a:ext cx="3094917" cy="35269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8DB651-85C6-E981-0E78-7F186B1A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0" y="1927230"/>
            <a:ext cx="7820861" cy="42819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F5F8B3-3173-E144-AFA8-C2FA417EE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577" y="5280510"/>
            <a:ext cx="3238707" cy="10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78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27198B3-1FC5-73FC-3CF9-E42BEB76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2675" y="3078248"/>
            <a:ext cx="2658730" cy="35449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A0B46B-605F-1B93-4043-48072A356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1" y="568410"/>
            <a:ext cx="9573802" cy="54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9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o de la tecnología en la educación pos-pandemia | ImpulsED">
            <a:extLst>
              <a:ext uri="{FF2B5EF4-FFF2-40B4-BE49-F238E27FC236}">
                <a16:creationId xmlns:a16="http://schemas.microsoft.com/office/drawing/2014/main" id="{3BE35DDA-1AD9-8D88-703D-D0E7EED1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83" y="1399431"/>
            <a:ext cx="33528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EA9B80-273B-B7B0-5682-0DC98FA3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8"/>
            <a:ext cx="5658293" cy="1325563"/>
          </a:xfrm>
        </p:spPr>
        <p:txBody>
          <a:bodyPr/>
          <a:lstStyle/>
          <a:p>
            <a:r>
              <a:rPr lang="es-AR" dirty="0"/>
              <a:t>Tecnologías para el aula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9381E-FD3E-6F82-E9BB-EE38A9BFD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89" y="1703900"/>
            <a:ext cx="7536712" cy="2189058"/>
          </a:xfrm>
        </p:spPr>
        <p:txBody>
          <a:bodyPr>
            <a:normAutofit/>
          </a:bodyPr>
          <a:lstStyle/>
          <a:p>
            <a:pPr algn="just"/>
            <a:r>
              <a:rPr lang="es-AR" sz="2400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La tecnología </a:t>
            </a:r>
            <a:r>
              <a:rPr lang="es-AR" sz="2400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facilita la creación y adaptación de contenido</a:t>
            </a:r>
            <a:r>
              <a:rPr lang="es-AR" sz="2400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. Los recursos educativos de libre acceso fomentan la reutilización y readaptación de materiales para reducir el tiempo de desarrollo, evitar la duplicación de tareas y hacer que los materiales resulten más pertinentes para el contexto o para los estudiantes.</a:t>
            </a:r>
            <a:endParaRPr lang="es-AR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648C81-424A-EDEB-B7B7-E6E972458E1C}"/>
              </a:ext>
            </a:extLst>
          </p:cNvPr>
          <p:cNvSpPr txBox="1"/>
          <p:nvPr/>
        </p:nvSpPr>
        <p:spPr>
          <a:xfrm>
            <a:off x="151070" y="4197427"/>
            <a:ext cx="11889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1F1F1F"/>
                </a:solidFill>
                <a:latin typeface="Google Sans"/>
              </a:rPr>
              <a:t>La educación, tanto en la etapa primaria, secundaria y universitaria, experimenta un profundo proceso de digitalización desde hace años. Los avances tecnológicos han impactado el aprendizaje y la enseñanza y aún queda por ver hasta dónde llega la Inteligencia Artificial en el sector educativo. La tecnología, además, juega un papel en la formación STEM y ayuda a los estudiantes con las capacidades que demanda el mercado laboral actual. </a:t>
            </a:r>
          </a:p>
        </p:txBody>
      </p:sp>
    </p:spTree>
    <p:extLst>
      <p:ext uri="{BB962C8B-B14F-4D97-AF65-F5344CB8AC3E}">
        <p14:creationId xmlns:p14="http://schemas.microsoft.com/office/powerpoint/2010/main" val="136701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F4E43-6175-5A3C-5D92-C5DADCF85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4065" y="240746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AR" sz="4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“No todos pueden aprender esto, mejor dedícate a otra cosa”</a:t>
            </a:r>
            <a: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AR" sz="8000" dirty="0">
              <a:solidFill>
                <a:schemeClr val="bg1"/>
              </a:solidFill>
            </a:endParaRPr>
          </a:p>
        </p:txBody>
      </p:sp>
      <p:pic>
        <p:nvPicPr>
          <p:cNvPr id="3" name="Alexander_Nakarada_-_The_Return-[AudioTrimmer.com]-3.mp3">
            <a:hlinkClick r:id="" action="ppaction://media"/>
            <a:extLst>
              <a:ext uri="{FF2B5EF4-FFF2-40B4-BE49-F238E27FC236}">
                <a16:creationId xmlns:a16="http://schemas.microsoft.com/office/drawing/2014/main" id="{4BA9277E-C542-9FA8-6A53-BDAB42E7B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55104"/>
            <a:ext cx="261007" cy="26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0AA9BE-839A-0924-211F-5E8032C01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42" r="7765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D25D19-53CC-4B0A-2915-BB03C73B6A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46" r="2996" b="4"/>
          <a:stretch/>
        </p:blipFill>
        <p:spPr>
          <a:xfrm>
            <a:off x="5168353" y="27442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19104C-D4F9-C4C8-1CED-E9CF4D843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50" r="1878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2E7135-30A3-E4D7-0472-00C67536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07" y="2089941"/>
            <a:ext cx="4922338" cy="295861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AR" sz="4400" dirty="0"/>
              <a:t>Uso indiscutido de las tecnologías en el aula (simulaciones, laboratorios virtuales, IA)</a:t>
            </a:r>
          </a:p>
        </p:txBody>
      </p:sp>
    </p:spTree>
    <p:extLst>
      <p:ext uri="{BB962C8B-B14F-4D97-AF65-F5344CB8AC3E}">
        <p14:creationId xmlns:p14="http://schemas.microsoft.com/office/powerpoint/2010/main" val="331491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E2A49-ADEB-AD29-6DE2-31F18484D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17" y="2336520"/>
            <a:ext cx="3956221" cy="2184959"/>
          </a:xfrm>
        </p:spPr>
        <p:txBody>
          <a:bodyPr>
            <a:normAutofit/>
          </a:bodyPr>
          <a:lstStyle/>
          <a:p>
            <a:pPr algn="ctr"/>
            <a:r>
              <a:rPr lang="es-AR" dirty="0"/>
              <a:t>Experiencias puertas afuera</a:t>
            </a:r>
          </a:p>
        </p:txBody>
      </p:sp>
      <p:pic>
        <p:nvPicPr>
          <p:cNvPr id="6146" name="Picture 2" descr="FERIA DE CARRERAS">
            <a:extLst>
              <a:ext uri="{FF2B5EF4-FFF2-40B4-BE49-F238E27FC236}">
                <a16:creationId xmlns:a16="http://schemas.microsoft.com/office/drawing/2014/main" id="{69BC193F-90BF-C1A1-52F2-3C3B76F9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60" y="0"/>
            <a:ext cx="562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7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E0422C-F85B-516F-2DE2-DEB7D71E9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718" y="2234368"/>
            <a:ext cx="4866926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00E0ED-37A7-FF16-F449-119152D2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349" y="2490989"/>
            <a:ext cx="5109044" cy="19190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10FD3E-23BA-292E-AC2A-4D882446B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931" y="4561330"/>
            <a:ext cx="4725880" cy="1919048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95B0C0C2-C973-9C06-4B71-93F65E35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19" y="664821"/>
            <a:ext cx="3467606" cy="137717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AR" sz="4000" dirty="0"/>
              <a:t>Experiencia piloto 2023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77CA6E1-668D-3B44-9991-5712D6B4DDA1}"/>
              </a:ext>
            </a:extLst>
          </p:cNvPr>
          <p:cNvSpPr txBox="1">
            <a:spLocks/>
          </p:cNvSpPr>
          <p:nvPr/>
        </p:nvSpPr>
        <p:spPr>
          <a:xfrm>
            <a:off x="4295325" y="664822"/>
            <a:ext cx="7276916" cy="13771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Materia </a:t>
            </a:r>
            <a:r>
              <a:rPr lang="en-US" dirty="0" err="1"/>
              <a:t>dictada</a:t>
            </a:r>
            <a:r>
              <a:rPr lang="en-US" dirty="0"/>
              <a:t> de forma </a:t>
            </a:r>
            <a:r>
              <a:rPr lang="en-US" dirty="0" err="1"/>
              <a:t>consorciada</a:t>
            </a:r>
            <a:r>
              <a:rPr lang="en-US" dirty="0"/>
              <a:t>, </a:t>
            </a:r>
            <a:r>
              <a:rPr lang="en-US" dirty="0" err="1"/>
              <a:t>promoviendo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aprendizaje</a:t>
            </a:r>
            <a:r>
              <a:rPr lang="en-US" dirty="0"/>
              <a:t> </a:t>
            </a:r>
            <a:r>
              <a:rPr lang="en-US" dirty="0" err="1"/>
              <a:t>activo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trabajo </a:t>
            </a:r>
            <a:r>
              <a:rPr lang="en-US" dirty="0" err="1"/>
              <a:t>colaborativo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desarrollo</a:t>
            </a:r>
            <a:r>
              <a:rPr lang="en-US" dirty="0"/>
              <a:t> de </a:t>
            </a:r>
            <a:r>
              <a:rPr lang="en-US" dirty="0" err="1"/>
              <a:t>competencias</a:t>
            </a:r>
            <a:r>
              <a:rPr lang="en-US" dirty="0"/>
              <a:t> </a:t>
            </a:r>
            <a:r>
              <a:rPr lang="en-US" dirty="0" err="1"/>
              <a:t>genéricas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90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0D90B75-61C6-DC66-B9D1-1A6E2E54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579" y="3602233"/>
            <a:ext cx="7199367" cy="294051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D0C72D57-796B-0224-4459-F58D96126EC0}"/>
              </a:ext>
            </a:extLst>
          </p:cNvPr>
          <p:cNvGrpSpPr/>
          <p:nvPr/>
        </p:nvGrpSpPr>
        <p:grpSpPr>
          <a:xfrm>
            <a:off x="451945" y="0"/>
            <a:ext cx="10048721" cy="3875813"/>
            <a:chOff x="283779" y="200177"/>
            <a:chExt cx="10048721" cy="387581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F7CCA89-FFC8-2B22-9349-5BD4A07B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568"/>
            <a:stretch/>
          </p:blipFill>
          <p:spPr>
            <a:xfrm>
              <a:off x="283779" y="200177"/>
              <a:ext cx="10048721" cy="3875813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9DF3D1CE-B0B6-1930-0ED5-BE43B9B9BAB9}"/>
                </a:ext>
              </a:extLst>
            </p:cNvPr>
            <p:cNvSpPr txBox="1"/>
            <p:nvPr/>
          </p:nvSpPr>
          <p:spPr>
            <a:xfrm>
              <a:off x="4540102" y="2509284"/>
              <a:ext cx="36682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>
                  <a:solidFill>
                    <a:schemeClr val="bg1">
                      <a:lumMod val="50000"/>
                    </a:schemeClr>
                  </a:solidFill>
                </a:rPr>
                <a:t>5141 suscriptores 45 videos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214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Marcador de contenido 2">
            <a:extLst>
              <a:ext uri="{FF2B5EF4-FFF2-40B4-BE49-F238E27FC236}">
                <a16:creationId xmlns:a16="http://schemas.microsoft.com/office/drawing/2014/main" id="{FC8EC160-D58A-6183-59E9-3337A9F3B3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08037" y="636366"/>
          <a:ext cx="3111500" cy="558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96BF24DE-F992-119A-F4A8-CA51190A2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205" y="790057"/>
            <a:ext cx="4058841" cy="168644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7F4647-9CC5-DCE0-99ED-39FB15B78954}"/>
              </a:ext>
            </a:extLst>
          </p:cNvPr>
          <p:cNvSpPr txBox="1"/>
          <p:nvPr/>
        </p:nvSpPr>
        <p:spPr>
          <a:xfrm>
            <a:off x="6243160" y="2736502"/>
            <a:ext cx="5383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Ser capaz de identificar las metas y responsabilidades individuales y colectivas y actuar de acuerdo a ellas</a:t>
            </a:r>
          </a:p>
          <a:p>
            <a:endParaRPr lang="es-AR" sz="1200" dirty="0"/>
          </a:p>
          <a:p>
            <a:r>
              <a:rPr lang="es-AR" sz="1200" dirty="0"/>
              <a:t>Ser capaz de reconocer y respetar los puntos de vista y opiniones de otros miembros del equipo y llegar a acuerdos.</a:t>
            </a:r>
          </a:p>
          <a:p>
            <a:endParaRPr lang="es-AR" sz="1200" dirty="0"/>
          </a:p>
          <a:p>
            <a:r>
              <a:rPr lang="es-AR" sz="1200" dirty="0"/>
              <a:t>Ser capaz para asumir responsabilidades y roles dentro del equipo de trabajo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6A14E80-6EA5-5EE3-F470-4FFE87951B1A}"/>
              </a:ext>
            </a:extLst>
          </p:cNvPr>
          <p:cNvSpPr txBox="1"/>
          <p:nvPr/>
        </p:nvSpPr>
        <p:spPr>
          <a:xfrm>
            <a:off x="6341205" y="4544817"/>
            <a:ext cx="518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Ser capaz de seleccionar las estrategias de comunicación en función de los objetivos y los interlocutores y de acordar significados de intercambio.</a:t>
            </a:r>
          </a:p>
          <a:p>
            <a:endParaRPr lang="es-AR" sz="1200" dirty="0"/>
          </a:p>
          <a:p>
            <a:r>
              <a:rPr lang="es-AR" sz="1200" dirty="0"/>
              <a:t>Ser capaz para producir textos técnicos e interpretarlos</a:t>
            </a:r>
          </a:p>
          <a:p>
            <a:endParaRPr lang="es-AR" sz="1200" dirty="0"/>
          </a:p>
        </p:txBody>
      </p:sp>
      <p:pic>
        <p:nvPicPr>
          <p:cNvPr id="4098" name="Picture 2" descr="Educación basada en competencias y aprendizaje personalizado - JAVIER TOURÓN">
            <a:extLst>
              <a:ext uri="{FF2B5EF4-FFF2-40B4-BE49-F238E27FC236}">
                <a16:creationId xmlns:a16="http://schemas.microsoft.com/office/drawing/2014/main" id="{44629F6D-E185-F512-902E-78060B1D8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636"/>
          <a:stretch/>
        </p:blipFill>
        <p:spPr bwMode="auto">
          <a:xfrm>
            <a:off x="392472" y="2476500"/>
            <a:ext cx="3111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00" grpId="0">
        <p:bldAsOne/>
      </p:bldGraphic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342736-0BFA-766C-BB27-689539B0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80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C811EB-DE3A-E34A-3A11-FC23D5AF2876}"/>
              </a:ext>
            </a:extLst>
          </p:cNvPr>
          <p:cNvSpPr txBox="1"/>
          <p:nvPr/>
        </p:nvSpPr>
        <p:spPr>
          <a:xfrm>
            <a:off x="428296" y="811924"/>
            <a:ext cx="4038601" cy="5788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Aula </a:t>
            </a:r>
            <a:r>
              <a:rPr lang="en-US" sz="2000" b="1" dirty="0" err="1"/>
              <a:t>invertida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teoría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videos de </a:t>
            </a:r>
            <a:r>
              <a:rPr lang="en-US" sz="2000" dirty="0" err="1"/>
              <a:t>corta</a:t>
            </a:r>
            <a:r>
              <a:rPr lang="en-US" sz="2000" dirty="0"/>
              <a:t> </a:t>
            </a:r>
            <a:r>
              <a:rPr lang="en-US" sz="2000" dirty="0" err="1"/>
              <a:t>duración</a:t>
            </a:r>
            <a:r>
              <a:rPr lang="en-US" sz="20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Resolución</a:t>
            </a:r>
            <a:r>
              <a:rPr lang="en-US" sz="2000" b="1" dirty="0"/>
              <a:t> de </a:t>
            </a:r>
            <a:r>
              <a:rPr lang="en-US" sz="2000" b="1" dirty="0" err="1"/>
              <a:t>problemas</a:t>
            </a:r>
            <a:r>
              <a:rPr lang="en-US" sz="2000" b="1" dirty="0"/>
              <a:t> </a:t>
            </a:r>
            <a:r>
              <a:rPr lang="en-US" sz="2000" dirty="0"/>
              <a:t>(continua </a:t>
            </a:r>
            <a:r>
              <a:rPr lang="en-US" sz="2000" dirty="0" err="1"/>
              <a:t>búsqueda</a:t>
            </a:r>
            <a:r>
              <a:rPr lang="en-US" sz="2000" dirty="0"/>
              <a:t> de </a:t>
            </a:r>
            <a:r>
              <a:rPr lang="en-US" sz="2000" dirty="0" err="1"/>
              <a:t>situaciones</a:t>
            </a:r>
            <a:r>
              <a:rPr lang="en-US" sz="2000" dirty="0"/>
              <a:t> de las </a:t>
            </a:r>
            <a:r>
              <a:rPr lang="en-US" sz="2000" dirty="0" err="1"/>
              <a:t>especificidades</a:t>
            </a:r>
            <a:r>
              <a:rPr lang="en-US" sz="2000" dirty="0"/>
              <a:t> que </a:t>
            </a:r>
            <a:r>
              <a:rPr lang="en-US" sz="2000" dirty="0" err="1"/>
              <a:t>puedan</a:t>
            </a:r>
            <a:r>
              <a:rPr lang="en-US" sz="2000" dirty="0"/>
              <a:t> </a:t>
            </a:r>
            <a:r>
              <a:rPr lang="en-US" sz="2000" dirty="0" err="1"/>
              <a:t>resolverse</a:t>
            </a:r>
            <a:r>
              <a:rPr lang="en-US" sz="20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Actividades </a:t>
            </a:r>
            <a:r>
              <a:rPr lang="en-US" sz="2000" b="1" dirty="0" err="1"/>
              <a:t>procedimentales</a:t>
            </a:r>
            <a:r>
              <a:rPr lang="en-US" sz="2000" dirty="0"/>
              <a:t> (</a:t>
            </a:r>
            <a:r>
              <a:rPr lang="en-US" sz="2000" dirty="0" err="1"/>
              <a:t>prácticas</a:t>
            </a:r>
            <a:r>
              <a:rPr lang="en-US" sz="2000" dirty="0"/>
              <a:t> </a:t>
            </a:r>
            <a:r>
              <a:rPr lang="en-US" sz="2000" dirty="0" err="1"/>
              <a:t>convencionales</a:t>
            </a:r>
            <a:r>
              <a:rPr lang="en-US" sz="2000" dirty="0"/>
              <a:t> de </a:t>
            </a:r>
            <a:r>
              <a:rPr lang="en-US" sz="2000" dirty="0" err="1"/>
              <a:t>entrenamiento</a:t>
            </a:r>
            <a:r>
              <a:rPr lang="en-US" sz="2000" dirty="0"/>
              <a:t> </a:t>
            </a:r>
            <a:r>
              <a:rPr lang="en-US" sz="2000" dirty="0" err="1"/>
              <a:t>tradicional</a:t>
            </a:r>
            <a:r>
              <a:rPr lang="en-US" sz="2000" dirty="0"/>
              <a:t>,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fuera</a:t>
            </a:r>
            <a:r>
              <a:rPr lang="en-US" sz="2000" dirty="0"/>
              <a:t> de la clase </a:t>
            </a:r>
            <a:r>
              <a:rPr lang="en-US" sz="2000" dirty="0" err="1"/>
              <a:t>presencial</a:t>
            </a:r>
            <a:r>
              <a:rPr lang="en-US" sz="20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Actividades </a:t>
            </a:r>
            <a:r>
              <a:rPr lang="en-US" sz="2000" b="1" dirty="0" err="1"/>
              <a:t>simuladas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ejercicios</a:t>
            </a:r>
            <a:r>
              <a:rPr lang="en-US" sz="2000" dirty="0"/>
              <a:t> de </a:t>
            </a:r>
            <a:r>
              <a:rPr lang="en-US" sz="2000" dirty="0" err="1"/>
              <a:t>resolución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software)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Actividades de </a:t>
            </a:r>
            <a:r>
              <a:rPr lang="en-US" sz="2000" b="1" dirty="0" err="1"/>
              <a:t>Gammificación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juegos</a:t>
            </a:r>
            <a:r>
              <a:rPr lang="en-US" sz="2000" dirty="0"/>
              <a:t> al </a:t>
            </a:r>
            <a:r>
              <a:rPr lang="en-US" sz="2000" dirty="0" err="1"/>
              <a:t>estilo</a:t>
            </a:r>
            <a:r>
              <a:rPr lang="en-US" sz="2000" dirty="0"/>
              <a:t> </a:t>
            </a:r>
            <a:r>
              <a:rPr lang="en-US" sz="2000" dirty="0" err="1"/>
              <a:t>rosco</a:t>
            </a:r>
            <a:r>
              <a:rPr lang="en-US" sz="2000" dirty="0"/>
              <a:t>, </a:t>
            </a:r>
            <a:r>
              <a:rPr lang="en-US" sz="2000" dirty="0" err="1"/>
              <a:t>pasapalabra</a:t>
            </a:r>
            <a:r>
              <a:rPr lang="en-US" sz="2000" dirty="0"/>
              <a:t>, salas de escape)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Producción</a:t>
            </a:r>
            <a:r>
              <a:rPr lang="en-US" sz="2000" b="1" dirty="0"/>
              <a:t> de videos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88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2C9CBC-DBDC-D4D8-963D-FABDEB08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1157DC7-171E-7210-42C3-D71AD38883B3}"/>
              </a:ext>
            </a:extLst>
          </p:cNvPr>
          <p:cNvSpPr txBox="1"/>
          <p:nvPr/>
        </p:nvSpPr>
        <p:spPr>
          <a:xfrm>
            <a:off x="283780" y="672662"/>
            <a:ext cx="4376610" cy="590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Situaciones</a:t>
            </a:r>
            <a:r>
              <a:rPr lang="en-US" sz="2000" b="1" dirty="0"/>
              <a:t> </a:t>
            </a:r>
            <a:r>
              <a:rPr lang="en-US" sz="2000" b="1" dirty="0" err="1"/>
              <a:t>problemáticas</a:t>
            </a:r>
            <a:r>
              <a:rPr lang="en-US" sz="2000" b="1" dirty="0"/>
              <a:t> </a:t>
            </a:r>
            <a:r>
              <a:rPr lang="en-US" sz="2000" b="1" dirty="0" err="1"/>
              <a:t>integradoras</a:t>
            </a:r>
            <a:r>
              <a:rPr lang="en-US" sz="2000" b="1" dirty="0"/>
              <a:t> </a:t>
            </a:r>
            <a:r>
              <a:rPr lang="en-US" sz="2000" dirty="0"/>
              <a:t>( </a:t>
            </a:r>
            <a:r>
              <a:rPr lang="en-US" sz="2000" dirty="0" err="1"/>
              <a:t>nos</a:t>
            </a:r>
            <a:r>
              <a:rPr lang="en-US" sz="2000" dirty="0"/>
              <a:t> </a:t>
            </a:r>
            <a:r>
              <a:rPr lang="en-US" sz="2000" dirty="0" err="1"/>
              <a:t>convocan</a:t>
            </a:r>
            <a:r>
              <a:rPr lang="en-US" sz="2000" dirty="0"/>
              <a:t> al </a:t>
            </a:r>
            <a:r>
              <a:rPr lang="en-US" sz="2000" dirty="0" err="1"/>
              <a:t>permanente</a:t>
            </a:r>
            <a:r>
              <a:rPr lang="en-US" sz="2000" dirty="0"/>
              <a:t> </a:t>
            </a:r>
            <a:r>
              <a:rPr lang="en-US" sz="2000" dirty="0" err="1"/>
              <a:t>asesoramiento</a:t>
            </a:r>
            <a:r>
              <a:rPr lang="en-US" sz="2000" dirty="0"/>
              <a:t> con </a:t>
            </a:r>
            <a:r>
              <a:rPr lang="en-US" sz="2000" dirty="0" err="1"/>
              <a:t>especialistas</a:t>
            </a:r>
            <a:r>
              <a:rPr lang="en-US" sz="20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Heteroevaluaciones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escalas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Autoevaluación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listas</a:t>
            </a:r>
            <a:r>
              <a:rPr lang="en-US" sz="2000" dirty="0"/>
              <a:t> de </a:t>
            </a:r>
            <a:r>
              <a:rPr lang="en-US" sz="2000" dirty="0" err="1"/>
              <a:t>cotejo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Coevaluaciones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listas</a:t>
            </a:r>
            <a:r>
              <a:rPr lang="en-US" sz="2000" dirty="0"/>
              <a:t> de </a:t>
            </a:r>
            <a:r>
              <a:rPr lang="en-US" sz="2000" dirty="0" err="1"/>
              <a:t>cotejo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Actividades </a:t>
            </a:r>
            <a:r>
              <a:rPr lang="en-US" sz="2000" b="1" dirty="0" err="1"/>
              <a:t>interregionales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Confección</a:t>
            </a:r>
            <a:r>
              <a:rPr lang="en-US" sz="2000" dirty="0"/>
              <a:t> de </a:t>
            </a:r>
            <a:r>
              <a:rPr lang="en-US" sz="2000" dirty="0" err="1"/>
              <a:t>mapas</a:t>
            </a:r>
            <a:r>
              <a:rPr lang="en-US" sz="2000" dirty="0"/>
              <a:t> </a:t>
            </a:r>
            <a:r>
              <a:rPr lang="en-US" sz="2000" dirty="0" err="1"/>
              <a:t>conceptuales</a:t>
            </a:r>
            <a:r>
              <a:rPr lang="en-US" sz="2000" dirty="0"/>
              <a:t> y </a:t>
            </a:r>
            <a:r>
              <a:rPr lang="en-US" sz="2000" dirty="0" err="1"/>
              <a:t>sintetizadores</a:t>
            </a:r>
            <a:r>
              <a:rPr lang="en-US" sz="2000" dirty="0"/>
              <a:t> de </a:t>
            </a:r>
            <a:r>
              <a:rPr lang="en-US" sz="2000" dirty="0" err="1"/>
              <a:t>saberes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Exposiciones</a:t>
            </a:r>
            <a:r>
              <a:rPr lang="en-US" sz="2000" dirty="0"/>
              <a:t> </a:t>
            </a:r>
            <a:r>
              <a:rPr lang="en-US" sz="2000" dirty="0" err="1"/>
              <a:t>orales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Creación</a:t>
            </a:r>
            <a:r>
              <a:rPr lang="en-US" sz="2000" b="1" dirty="0"/>
              <a:t> de </a:t>
            </a:r>
            <a:r>
              <a:rPr lang="en-US" sz="2000" b="1" dirty="0" err="1"/>
              <a:t>soluciones</a:t>
            </a:r>
            <a:r>
              <a:rPr lang="en-US" sz="2000" b="1" dirty="0"/>
              <a:t> </a:t>
            </a:r>
            <a:r>
              <a:rPr lang="en-US" sz="2000" b="1" dirty="0" err="1"/>
              <a:t>innovadoras</a:t>
            </a:r>
            <a:r>
              <a:rPr lang="en-US" sz="2000" b="1" dirty="0"/>
              <a:t>.</a:t>
            </a:r>
            <a:r>
              <a:rPr lang="en-US" sz="2000" dirty="0"/>
              <a:t> (</a:t>
            </a:r>
            <a:r>
              <a:rPr lang="en-US" sz="2000" dirty="0" err="1"/>
              <a:t>creación</a:t>
            </a:r>
            <a:r>
              <a:rPr lang="en-US" sz="2000" dirty="0"/>
              <a:t> de </a:t>
            </a:r>
            <a:r>
              <a:rPr lang="en-US" sz="2000" dirty="0" err="1"/>
              <a:t>imágenes</a:t>
            </a:r>
            <a:r>
              <a:rPr lang="en-US" sz="2000" dirty="0"/>
              <a:t> con matrices)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Desafíos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la </a:t>
            </a:r>
            <a:r>
              <a:rPr lang="en-US" sz="2000" b="1" dirty="0" err="1"/>
              <a:t>creatividad</a:t>
            </a:r>
            <a:r>
              <a:rPr lang="en-US" sz="2000" dirty="0"/>
              <a:t>. (</a:t>
            </a:r>
            <a:r>
              <a:rPr lang="en-US" sz="2000" dirty="0" err="1"/>
              <a:t>cazadores</a:t>
            </a:r>
            <a:r>
              <a:rPr lang="en-US" sz="2000" dirty="0"/>
              <a:t> de </a:t>
            </a:r>
            <a:r>
              <a:rPr lang="en-US" sz="2000" dirty="0" err="1"/>
              <a:t>cónicas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mi ciudad)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Portfolio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155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0ED145-D1D3-B645-FFB8-598E1B5D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30" y="1480907"/>
            <a:ext cx="491137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 err="1"/>
              <a:t>Experiencia</a:t>
            </a:r>
            <a:r>
              <a:rPr lang="en-US" sz="3000" dirty="0"/>
              <a:t> que se replica </a:t>
            </a:r>
            <a:r>
              <a:rPr lang="en-US" sz="3000" dirty="0" err="1"/>
              <a:t>en</a:t>
            </a:r>
            <a:r>
              <a:rPr lang="en-US" sz="3000" dirty="0"/>
              <a:t> :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- TDF (</a:t>
            </a:r>
            <a:r>
              <a:rPr lang="en-US" sz="3000" dirty="0" err="1"/>
              <a:t>módulos</a:t>
            </a:r>
            <a:r>
              <a:rPr lang="en-US" sz="3000" dirty="0"/>
              <a:t>)</a:t>
            </a:r>
            <a:br>
              <a:rPr lang="en-US" sz="3000" dirty="0"/>
            </a:br>
            <a:r>
              <a:rPr lang="en-US" sz="3000" dirty="0"/>
              <a:t>- La Rioja (</a:t>
            </a:r>
            <a:r>
              <a:rPr lang="en-US" sz="3000" dirty="0" err="1"/>
              <a:t>completa</a:t>
            </a:r>
            <a:r>
              <a:rPr lang="en-US" sz="3000" dirty="0"/>
              <a:t>)</a:t>
            </a:r>
            <a:br>
              <a:rPr lang="en-US" sz="3000" dirty="0"/>
            </a:br>
            <a:r>
              <a:rPr lang="en-US" sz="3000" dirty="0"/>
              <a:t>- Chubut (</a:t>
            </a:r>
            <a:r>
              <a:rPr lang="en-US" sz="3000" dirty="0" err="1"/>
              <a:t>módulos</a:t>
            </a:r>
            <a:r>
              <a:rPr lang="en-US" sz="3000" dirty="0"/>
              <a:t>)</a:t>
            </a:r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3F37F78-B0B9-4388-5754-4C0BC222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18D512C-AE09-D596-988F-77B4C5B0DD19}"/>
              </a:ext>
            </a:extLst>
          </p:cNvPr>
          <p:cNvSpPr txBox="1"/>
          <p:nvPr/>
        </p:nvSpPr>
        <p:spPr>
          <a:xfrm>
            <a:off x="2627698" y="5921261"/>
            <a:ext cx="378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Experiencia presentada en 3 congresos:</a:t>
            </a:r>
          </a:p>
          <a:p>
            <a:r>
              <a:rPr lang="es-AR" sz="1200" dirty="0"/>
              <a:t> CICE 2023, </a:t>
            </a:r>
          </a:p>
          <a:p>
            <a:r>
              <a:rPr lang="es-AR" sz="1200" dirty="0"/>
              <a:t>II Jornadas de Prácticas Docentes de la UNSAM y </a:t>
            </a:r>
          </a:p>
          <a:p>
            <a:r>
              <a:rPr lang="es-AR" sz="1200" dirty="0"/>
              <a:t>IV Jornadas de Prácticas Docentes de la UNLP</a:t>
            </a:r>
          </a:p>
        </p:txBody>
      </p:sp>
    </p:spTree>
    <p:extLst>
      <p:ext uri="{BB962C8B-B14F-4D97-AF65-F5344CB8AC3E}">
        <p14:creationId xmlns:p14="http://schemas.microsoft.com/office/powerpoint/2010/main" val="261308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67CA56-F68D-98DA-A41D-86C3F7CE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" r="1877" b="3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C3D7028-8742-B862-B288-8C08EB63A59D}"/>
              </a:ext>
            </a:extLst>
          </p:cNvPr>
          <p:cNvSpPr txBox="1">
            <a:spLocks/>
          </p:cNvSpPr>
          <p:nvPr/>
        </p:nvSpPr>
        <p:spPr>
          <a:xfrm>
            <a:off x="835155" y="3526300"/>
            <a:ext cx="3986155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</a:rPr>
              <a:t>¿Qué impacto ha tenido la continuidad en la experiencia iniciada en 2023 en el curso interregional dictado bajo el enfoque por Competencias?</a:t>
            </a:r>
          </a:p>
        </p:txBody>
      </p:sp>
      <p:pic>
        <p:nvPicPr>
          <p:cNvPr id="3074" name="Picture 2" descr="RECURSOS ESCOLARES: IMÁGENES DE SIGNOS DE INTERROGACIÓN">
            <a:extLst>
              <a:ext uri="{FF2B5EF4-FFF2-40B4-BE49-F238E27FC236}">
                <a16:creationId xmlns:a16="http://schemas.microsoft.com/office/drawing/2014/main" id="{7ED2FA3E-951E-2E4D-46D9-192C041E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5" b="34610"/>
          <a:stretch/>
        </p:blipFill>
        <p:spPr bwMode="auto">
          <a:xfrm>
            <a:off x="5186554" y="2956875"/>
            <a:ext cx="6806703" cy="33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2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17CCD95-CA16-7E59-B7F8-CE7295D2F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13" y="2472413"/>
            <a:ext cx="9001190" cy="3441906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98AB66E-A794-56B8-8AB9-2A4367D1A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48" y="474652"/>
            <a:ext cx="11077303" cy="153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507846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AR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 formación de los futuros ingenieros debe enfrentarse a nuevos retos debido al carácter multidisciplinar y cambiante de los entornos profesionales en los que están destinados a trabajar. Sin embargo, en su mayoría los estudiantes manifiestan que: </a:t>
            </a:r>
          </a:p>
          <a:p>
            <a:pPr algn="just" defTabSz="1507846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AR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 defTabSz="1507846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AR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“Si pudieras elegir, preferirías cursar bajo:….”</a:t>
            </a:r>
            <a:endParaRPr lang="es-MX" altLang="es-A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92B639A-1A9C-2F13-B952-ABA68BDA34BD}"/>
              </a:ext>
            </a:extLst>
          </p:cNvPr>
          <p:cNvSpPr txBox="1"/>
          <p:nvPr/>
        </p:nvSpPr>
        <p:spPr>
          <a:xfrm>
            <a:off x="8292774" y="6383348"/>
            <a:ext cx="3782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Experiencia presentada CICE 2024 - Chubut</a:t>
            </a:r>
          </a:p>
        </p:txBody>
      </p:sp>
    </p:spTree>
    <p:extLst>
      <p:ext uri="{BB962C8B-B14F-4D97-AF65-F5344CB8AC3E}">
        <p14:creationId xmlns:p14="http://schemas.microsoft.com/office/powerpoint/2010/main" val="6458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F4E43-6175-5A3C-5D92-C5DADCF85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708" y="1801984"/>
            <a:ext cx="9144000" cy="2387600"/>
          </a:xfrm>
        </p:spPr>
        <p:txBody>
          <a:bodyPr>
            <a:noAutofit/>
          </a:bodyPr>
          <a:lstStyle/>
          <a:p>
            <a:r>
              <a:rPr lang="es-AR" sz="3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</a:t>
            </a:r>
            <a:r>
              <a:rPr lang="es-AR" sz="40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Esto no te va a servir para nada en la vida real, pero igual </a:t>
            </a:r>
            <a:r>
              <a:rPr lang="es-AR" sz="4000" i="1" kern="1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tenés</a:t>
            </a:r>
            <a:r>
              <a:rPr lang="es-AR" sz="40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que aprenderlo"</a:t>
            </a:r>
            <a:endParaRPr lang="es-AR" sz="1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457955-3C0B-2BCA-5A64-F16B4541E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03" y="420414"/>
            <a:ext cx="11067393" cy="551719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AR" b="1" dirty="0"/>
              <a:t>Si en algún momento de esta charla te sentiste reflejado/a, ya sea por las experiencias positivas o por los desafíos que mencionamos...</a:t>
            </a:r>
            <a:br>
              <a:rPr lang="es-AR" dirty="0"/>
            </a:br>
            <a:r>
              <a:rPr lang="es-AR" i="1" dirty="0"/>
              <a:t>Quizás sea una señal de que el cambio ya está en marcha dentro de ti.</a:t>
            </a:r>
          </a:p>
          <a:p>
            <a:pPr algn="ctr"/>
            <a:r>
              <a:rPr lang="es-AR" b="1" dirty="0"/>
              <a:t>Si en algún momento te viste a ti mismo/a en las intervenciones que discutimos...</a:t>
            </a:r>
            <a:br>
              <a:rPr lang="es-AR" dirty="0"/>
            </a:br>
            <a:r>
              <a:rPr lang="es-AR" i="1" dirty="0"/>
              <a:t>Tal vez sea hora de cuestionarnos más profundamente, de reconocer las oportunidades de transformación que hemos dejado pasar.</a:t>
            </a:r>
          </a:p>
          <a:p>
            <a:pPr algn="ctr"/>
            <a:r>
              <a:rPr lang="es-AR" b="1" dirty="0"/>
              <a:t>Si en algún momento coincidiste o no con las estadísticas y situaciones presentadas...</a:t>
            </a:r>
            <a:br>
              <a:rPr lang="es-AR" dirty="0"/>
            </a:br>
            <a:r>
              <a:rPr lang="es-AR" i="1" dirty="0"/>
              <a:t>Eso nos recuerda que la realidad no es absoluta, y que está en nuestras manos moldearla para que beneficie a cada uno de nuestros estudiantes</a:t>
            </a:r>
            <a:r>
              <a:rPr lang="es-AR" dirty="0"/>
              <a:t>.</a:t>
            </a:r>
          </a:p>
          <a:p>
            <a:pPr algn="ctr"/>
            <a:r>
              <a:rPr lang="es-AR" b="1" dirty="0"/>
              <a:t>Pero AHORA, no podemos volver mañana al aula y esperar resultados diferentes si seguimos aplicando las mismas prácticas que hemos repetido por décadas.</a:t>
            </a:r>
            <a:br>
              <a:rPr lang="es-AR" dirty="0"/>
            </a:br>
            <a:r>
              <a:rPr lang="es-AR" i="1" dirty="0"/>
              <a:t>El cambio no es un evento futuro, es una decisión presente.</a:t>
            </a:r>
          </a:p>
          <a:p>
            <a:pPr algn="ctr"/>
            <a:r>
              <a:rPr lang="es-AR" i="1" dirty="0"/>
              <a:t>Enseñar es un profundo acto de generosidad…</a:t>
            </a:r>
          </a:p>
          <a:p>
            <a:pPr algn="ctr"/>
            <a:r>
              <a:rPr lang="es-AR" i="1" dirty="0"/>
              <a:t> Lo que hagamos a partir de hoy será lo que definirá el mañana de nuestra educación.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68019F-E0D4-A725-7685-ACF1044ABED2}"/>
              </a:ext>
            </a:extLst>
          </p:cNvPr>
          <p:cNvSpPr txBox="1"/>
          <p:nvPr/>
        </p:nvSpPr>
        <p:spPr>
          <a:xfrm>
            <a:off x="6826469" y="59376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/>
              <a:t>GRACIAS por inscribirte y regalarme tu tiempo!</a:t>
            </a:r>
          </a:p>
        </p:txBody>
      </p:sp>
    </p:spTree>
    <p:extLst>
      <p:ext uri="{BB962C8B-B14F-4D97-AF65-F5344CB8AC3E}">
        <p14:creationId xmlns:p14="http://schemas.microsoft.com/office/powerpoint/2010/main" val="42521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3FCE09-63E2-ED83-9E00-F6097AF1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Conectamos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Compartimos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!!!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					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Transformemos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!!!!!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70" name="Picture 2" descr="Gracias Marcador Azul Foto de stock y más banco de imágenes de Thank You -  Frase corta en inglés - Thank You - Frase corta en inglés, Gratitud,  Cultura española - iStock">
            <a:extLst>
              <a:ext uri="{FF2B5EF4-FFF2-40B4-BE49-F238E27FC236}">
                <a16:creationId xmlns:a16="http://schemas.microsoft.com/office/drawing/2014/main" id="{EC1C8903-535E-3FD6-6A18-8F8BE6FB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8608" y="1309081"/>
            <a:ext cx="6846363" cy="45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02C0C2-A7A9-15F3-64DA-E190626AE8DC}"/>
              </a:ext>
            </a:extLst>
          </p:cNvPr>
          <p:cNvSpPr txBox="1"/>
          <p:nvPr/>
        </p:nvSpPr>
        <p:spPr>
          <a:xfrm>
            <a:off x="5118608" y="58650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Bradley Hand" pitchFamily="2" charset="77"/>
              </a:rPr>
              <a:t>Mg. Ing. Viviana Cappello</a:t>
            </a:r>
          </a:p>
        </p:txBody>
      </p:sp>
    </p:spTree>
    <p:extLst>
      <p:ext uri="{BB962C8B-B14F-4D97-AF65-F5344CB8AC3E}">
        <p14:creationId xmlns:p14="http://schemas.microsoft.com/office/powerpoint/2010/main" val="17569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F4E43-6175-5A3C-5D92-C5DADCF85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497" y="1814340"/>
            <a:ext cx="9144000" cy="2387600"/>
          </a:xfrm>
        </p:spPr>
        <p:txBody>
          <a:bodyPr>
            <a:noAutofit/>
          </a:bodyPr>
          <a:lstStyle/>
          <a:p>
            <a:r>
              <a:rPr lang="es-AR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"Es que este tema es complicado para ustedes"</a:t>
            </a:r>
            <a:endParaRPr lang="es-AR" sz="1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F4E43-6175-5A3C-5D92-C5DADCF85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4605"/>
            <a:ext cx="9144000" cy="1448789"/>
          </a:xfrm>
        </p:spPr>
        <p:txBody>
          <a:bodyPr>
            <a:noAutofit/>
          </a:bodyPr>
          <a:lstStyle/>
          <a:p>
            <a:pPr lvl="0" algn="l">
              <a:buSzPts val="1000"/>
              <a:tabLst>
                <a:tab pos="457200" algn="l"/>
              </a:tabLst>
            </a:pPr>
            <a:r>
              <a:rPr lang="es-AR" sz="3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“No soy tu amigo, soy tu profesor”</a:t>
            </a:r>
            <a:endParaRPr lang="es-A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9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F4E43-6175-5A3C-5D92-C5DADCF85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4605"/>
            <a:ext cx="9144000" cy="1448789"/>
          </a:xfrm>
        </p:spPr>
        <p:txBody>
          <a:bodyPr>
            <a:noAutofit/>
          </a:bodyPr>
          <a:lstStyle/>
          <a:p>
            <a:pPr lvl="0" algn="l">
              <a:buSzPts val="1000"/>
              <a:tabLst>
                <a:tab pos="457200" algn="l"/>
              </a:tabLst>
            </a:pPr>
            <a:r>
              <a:rPr lang="es-AR" sz="3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“y</a:t>
            </a:r>
            <a:r>
              <a:rPr lang="es-AR" sz="36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….</a:t>
            </a:r>
            <a:r>
              <a:rPr lang="es-AR" sz="36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sos</a:t>
            </a:r>
            <a:r>
              <a:rPr lang="es-AR" sz="3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rubia.......”</a:t>
            </a:r>
            <a:endParaRPr lang="es-A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F4E43-6175-5A3C-5D92-C5DADCF85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6509" y="2624447"/>
            <a:ext cx="9144000" cy="1262796"/>
          </a:xfrm>
        </p:spPr>
        <p:txBody>
          <a:bodyPr>
            <a:noAutofit/>
          </a:bodyPr>
          <a:lstStyle/>
          <a:p>
            <a:pPr lvl="0" algn="l">
              <a:buSzPts val="1000"/>
              <a:tabLst>
                <a:tab pos="457200" algn="l"/>
              </a:tabLst>
            </a:pPr>
            <a:br>
              <a:rPr lang="es-AR" sz="48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AR" sz="4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"Así se ha hecho siempre.”</a:t>
            </a:r>
            <a:endParaRPr lang="es-AR" sz="7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4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F4E43-6175-5A3C-5D92-C5DADCF85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7568"/>
            <a:ext cx="9144000" cy="2090057"/>
          </a:xfrm>
        </p:spPr>
        <p:txBody>
          <a:bodyPr>
            <a:noAutofit/>
          </a:bodyPr>
          <a:lstStyle/>
          <a:p>
            <a:pPr lvl="0" algn="l">
              <a:buSzPts val="1000"/>
              <a:tabLst>
                <a:tab pos="457200" algn="l"/>
              </a:tabLst>
            </a:pPr>
            <a:b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"Si no lo </a:t>
            </a:r>
            <a:r>
              <a:rPr lang="es-AR" sz="44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entendés</a:t>
            </a:r>
            <a: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es porque no prestas atención</a:t>
            </a:r>
            <a:r>
              <a:rPr lang="es-AR" sz="44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!!!</a:t>
            </a:r>
            <a:br>
              <a:rPr lang="es-AR" sz="44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AR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 te acordaras lo que yo dije podrías repetirlo textual..."</a:t>
            </a:r>
            <a:endParaRPr lang="es-A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rases de volar y soñar – GORILLAK">
            <a:extLst>
              <a:ext uri="{FF2B5EF4-FFF2-40B4-BE49-F238E27FC236}">
                <a16:creationId xmlns:a16="http://schemas.microsoft.com/office/drawing/2014/main" id="{D57B5E08-5D95-3801-A9F7-DB569A85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D0C19D-6421-2E64-501A-DF0A0B5A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70" y="330458"/>
            <a:ext cx="8800072" cy="534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¿Cuántas veces hemos escuchado frases como esas?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1C8B8A-779F-86A1-B92A-2C9A0EEE1449}"/>
              </a:ext>
            </a:extLst>
          </p:cNvPr>
          <p:cNvSpPr txBox="1"/>
          <p:nvPr/>
        </p:nvSpPr>
        <p:spPr>
          <a:xfrm>
            <a:off x="418070" y="1335899"/>
            <a:ext cx="6674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AR" sz="28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Comentarios que, aunque no lo creamos, pueden marcar de manera irreversible el futuro de un/a estudiante.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68CE11-74C4-2842-CEE8-F17AB06CB16C}"/>
              </a:ext>
            </a:extLst>
          </p:cNvPr>
          <p:cNvSpPr txBox="1"/>
          <p:nvPr/>
        </p:nvSpPr>
        <p:spPr>
          <a:xfrm>
            <a:off x="7546427" y="3915533"/>
            <a:ext cx="41214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28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Frases desafortunadas que transmiten límites en lugar de posibilidades.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48B1D8-7017-5D23-EBD1-782794BD3115}"/>
              </a:ext>
            </a:extLst>
          </p:cNvPr>
          <p:cNvSpPr txBox="1"/>
          <p:nvPr/>
        </p:nvSpPr>
        <p:spPr>
          <a:xfrm>
            <a:off x="1099752" y="5915109"/>
            <a:ext cx="10379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28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Frases que, sin querer, cortan las alas de quienes buscan volar.</a:t>
            </a:r>
          </a:p>
        </p:txBody>
      </p:sp>
    </p:spTree>
    <p:extLst>
      <p:ext uri="{BB962C8B-B14F-4D97-AF65-F5344CB8AC3E}">
        <p14:creationId xmlns:p14="http://schemas.microsoft.com/office/powerpoint/2010/main" val="2680913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1343</Words>
  <Application>Microsoft Macintosh PowerPoint</Application>
  <PresentationFormat>Panorámica</PresentationFormat>
  <Paragraphs>106</Paragraphs>
  <Slides>31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Abadi MT Condensed Light</vt:lpstr>
      <vt:lpstr>Aptos</vt:lpstr>
      <vt:lpstr>Aptos Display</vt:lpstr>
      <vt:lpstr>Arial</vt:lpstr>
      <vt:lpstr>Bradley Hand</vt:lpstr>
      <vt:lpstr>Calibri</vt:lpstr>
      <vt:lpstr>Google Sans</vt:lpstr>
      <vt:lpstr>Verdana</vt:lpstr>
      <vt:lpstr>Tema de Office</vt:lpstr>
      <vt:lpstr>Presentación de PowerPoint</vt:lpstr>
      <vt:lpstr>“No todos pueden aprender esto, mejor dedícate a otra cosa”. </vt:lpstr>
      <vt:lpstr>"Esto no te va a servir para nada en la vida real, pero igual tenés que aprenderlo"</vt:lpstr>
      <vt:lpstr>"Es que este tema es complicado para ustedes"</vt:lpstr>
      <vt:lpstr>“No soy tu amigo, soy tu profesor”</vt:lpstr>
      <vt:lpstr>“y, ….sos rubia.......”</vt:lpstr>
      <vt:lpstr> "Así se ha hecho siempre.”</vt:lpstr>
      <vt:lpstr>   "Si no lo entendés, es porque no prestas atención!!! si te acordaras lo que yo dije podrías repetirlo textual..."</vt:lpstr>
      <vt:lpstr>Presentación de PowerPoint</vt:lpstr>
      <vt:lpstr>Presentación de PowerPoint</vt:lpstr>
      <vt:lpstr>Presentación de PowerPoint</vt:lpstr>
      <vt:lpstr>Presentación de PowerPoint</vt:lpstr>
      <vt:lpstr>Conecta – Comparte – Transforma:  la competencia del futuro</vt:lpstr>
      <vt:lpstr>Experiencias de puertas adentro</vt:lpstr>
      <vt:lpstr>Interdisciplina</vt:lpstr>
      <vt:lpstr>Presentación de PowerPoint</vt:lpstr>
      <vt:lpstr>Presentación de PowerPoint</vt:lpstr>
      <vt:lpstr>Presentación de PowerPoint</vt:lpstr>
      <vt:lpstr>Tecnologías para el aula</vt:lpstr>
      <vt:lpstr>Presentación de PowerPoint</vt:lpstr>
      <vt:lpstr>Experiencias puertas afuera</vt:lpstr>
      <vt:lpstr>Experiencia piloto 2023</vt:lpstr>
      <vt:lpstr>Presentación de PowerPoint</vt:lpstr>
      <vt:lpstr>Presentación de PowerPoint</vt:lpstr>
      <vt:lpstr>Presentación de PowerPoint</vt:lpstr>
      <vt:lpstr>Presentación de PowerPoint</vt:lpstr>
      <vt:lpstr>Experiencia que se replica en :  - TDF (módulos) - La Rioja (completa) - Chubut (módulos)  </vt:lpstr>
      <vt:lpstr>Presentación de PowerPoint</vt:lpstr>
      <vt:lpstr>Presentación de PowerPoint</vt:lpstr>
      <vt:lpstr>Presentación de PowerPoint</vt:lpstr>
      <vt:lpstr>Conectamos!! Compartimos!!!       Transformemos!!!!!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Chiozzi</dc:creator>
  <cp:lastModifiedBy>Viviana Beatriz Cappello</cp:lastModifiedBy>
  <cp:revision>16</cp:revision>
  <dcterms:created xsi:type="dcterms:W3CDTF">2024-09-11T11:28:48Z</dcterms:created>
  <dcterms:modified xsi:type="dcterms:W3CDTF">2024-09-23T22:24:02Z</dcterms:modified>
</cp:coreProperties>
</file>