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300" r:id="rId2"/>
    <p:sldId id="361" r:id="rId3"/>
    <p:sldId id="258" r:id="rId4"/>
    <p:sldId id="344" r:id="rId5"/>
    <p:sldId id="353" r:id="rId6"/>
    <p:sldId id="334" r:id="rId7"/>
    <p:sldId id="350" r:id="rId8"/>
    <p:sldId id="351" r:id="rId9"/>
    <p:sldId id="342" r:id="rId10"/>
    <p:sldId id="354" r:id="rId11"/>
    <p:sldId id="352" r:id="rId12"/>
    <p:sldId id="332" r:id="rId13"/>
    <p:sldId id="367" r:id="rId14"/>
    <p:sldId id="368" r:id="rId15"/>
    <p:sldId id="359" r:id="rId16"/>
    <p:sldId id="325" r:id="rId17"/>
    <p:sldId id="355" r:id="rId18"/>
    <p:sldId id="318" r:id="rId19"/>
    <p:sldId id="315" r:id="rId20"/>
    <p:sldId id="356" r:id="rId21"/>
    <p:sldId id="357" r:id="rId22"/>
    <p:sldId id="274" r:id="rId23"/>
    <p:sldId id="362" r:id="rId24"/>
    <p:sldId id="366" r:id="rId25"/>
    <p:sldId id="363" r:id="rId26"/>
    <p:sldId id="319" r:id="rId27"/>
    <p:sldId id="320" r:id="rId28"/>
    <p:sldId id="358" r:id="rId29"/>
    <p:sldId id="276" r:id="rId30"/>
  </p:sldIdLst>
  <p:sldSz cx="9144000" cy="5143500" type="screen16x9"/>
  <p:notesSz cx="6858000" cy="9144000"/>
  <p:embeddedFontLst>
    <p:embeddedFont>
      <p:font typeface="Nixie One" panose="020B0604020202020204" charset="0"/>
      <p:regular r:id="rId32"/>
    </p:embeddedFont>
    <p:embeddedFont>
      <p:font typeface="Roboto Slab" pitchFamily="2" charset="0"/>
      <p:regular r:id="rId33"/>
      <p:bold r:id="rId34"/>
    </p:embeddedFont>
    <p:embeddedFont>
      <p:font typeface="Wingdings 2" panose="05020102010507070707" pitchFamily="18" charset="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paz bidauri  vespa" initials="mpbv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CEBAF2-A0B9-41F5-855D-340B4F70AB4A}">
  <a:tblStyle styleId="{98CEBAF2-A0B9-41F5-855D-340B4F70AB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ED7BB8-C791-43B9-B544-FB8657F4FD4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13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11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97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7500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99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80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13 Marcador de fecha">
            <a:extLst>
              <a:ext uri="{FF2B5EF4-FFF2-40B4-BE49-F238E27FC236}">
                <a16:creationId xmlns:a16="http://schemas.microsoft.com/office/drawing/2014/main" id="{9B1154A0-BE0B-4576-622F-101A6267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822C-1E94-48A8-9A6A-685B335362AB}" type="datetimeFigureOut">
              <a:rPr lang="es-AR"/>
              <a:pPr>
                <a:defRPr/>
              </a:pPr>
              <a:t>25/9/2024</a:t>
            </a:fld>
            <a:endParaRPr lang="es-AR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B1C0C1B0-7D02-C125-4776-DEB6077D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22 Marcador de número de diapositiva">
            <a:extLst>
              <a:ext uri="{FF2B5EF4-FFF2-40B4-BE49-F238E27FC236}">
                <a16:creationId xmlns:a16="http://schemas.microsoft.com/office/drawing/2014/main" id="{9B7F8354-D647-0D89-10F9-84CE71BC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F9FA2-093A-4DCB-AE46-FB966891B6DF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9051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 style A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06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60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707904" y="2051575"/>
            <a:ext cx="532859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MX" sz="2400" dirty="0"/>
              <a:t>Trayectorias educativas. </a:t>
            </a:r>
            <a:br>
              <a:rPr lang="es-MX" sz="2400" dirty="0"/>
            </a:br>
            <a:r>
              <a:rPr lang="es-MX" sz="2000" dirty="0"/>
              <a:t>Una aproximación a su campo de estudio</a:t>
            </a:r>
            <a:endParaRPr lang="es-AR" sz="2000" dirty="0"/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" sz="1200" dirty="0"/>
              <a:t>Mg Margueliche, Juan Cruz</a:t>
            </a:r>
          </a:p>
          <a:p>
            <a:pPr algn="ctr"/>
            <a:r>
              <a:rPr lang="es-ES" sz="1200" dirty="0"/>
              <a:t>Centro de investigaciones Geográficas Instituto de Investigaciones en Humanidades y Ciencias Sociales IdIHCS - UNLP</a:t>
            </a:r>
            <a:endParaRPr lang="es-AR" sz="1200" dirty="0"/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0" dirty="0">
              <a:solidFill>
                <a:schemeClr val="accent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9656C4-A06E-5A61-B97E-908C15109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27403"/>
            <a:ext cx="4057333" cy="8098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77F14B8-81E6-20FC-DC12-60708410D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7557"/>
            <a:ext cx="2224118" cy="16697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E0BCC6-39BF-2BCC-8E4D-BEB914BBE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73" y="1851670"/>
            <a:ext cx="2264630" cy="15097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9D490C-CA98-1A6C-82BC-1DB5AD7BE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84" y="3481076"/>
            <a:ext cx="2308419" cy="15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60C00-85BE-D464-F873-A9F450E6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Itinerarios (</a:t>
            </a:r>
            <a:r>
              <a:rPr lang="es-AR" dirty="0" err="1"/>
              <a:t>Carli</a:t>
            </a:r>
            <a:r>
              <a:rPr lang="es-AR" dirty="0"/>
              <a:t> , 2012)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803438-901C-B9E7-F40D-4779F2B54B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10</a:t>
            </a:fld>
            <a:endParaRPr lang="es-A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C650466-87F9-B80F-8353-38911D39141F}"/>
              </a:ext>
            </a:extLst>
          </p:cNvPr>
          <p:cNvSpPr/>
          <p:nvPr/>
        </p:nvSpPr>
        <p:spPr>
          <a:xfrm>
            <a:off x="238289" y="2973348"/>
            <a:ext cx="2240023" cy="16643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800" b="1" dirty="0"/>
              <a:t>Itinerarios biográficos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D8F68E5-404B-CB89-E7DF-D1383F744E2B}"/>
              </a:ext>
            </a:extLst>
          </p:cNvPr>
          <p:cNvSpPr/>
          <p:nvPr/>
        </p:nvSpPr>
        <p:spPr>
          <a:xfrm>
            <a:off x="2208550" y="3009740"/>
            <a:ext cx="2240023" cy="16643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800" b="1" dirty="0"/>
              <a:t>Itinerarios formativos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B8C0906-AE5C-ADB3-8964-06BD8CFF0CCE}"/>
              </a:ext>
            </a:extLst>
          </p:cNvPr>
          <p:cNvSpPr/>
          <p:nvPr/>
        </p:nvSpPr>
        <p:spPr>
          <a:xfrm>
            <a:off x="4255401" y="2980051"/>
            <a:ext cx="2240024" cy="16643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800" b="1" dirty="0"/>
              <a:t>Itinerarios estudiantiles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A959AA2-50EF-FBFF-ACED-9A488AB47BAD}"/>
              </a:ext>
            </a:extLst>
          </p:cNvPr>
          <p:cNvSpPr/>
          <p:nvPr/>
        </p:nvSpPr>
        <p:spPr>
          <a:xfrm>
            <a:off x="6189337" y="3037504"/>
            <a:ext cx="2160240" cy="1616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800" b="1" dirty="0"/>
              <a:t>Itinerarios urbanos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AA3579-98BC-F91D-874D-542ADD7B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16" b="3372"/>
          <a:stretch/>
        </p:blipFill>
        <p:spPr>
          <a:xfrm>
            <a:off x="6859086" y="89820"/>
            <a:ext cx="2164804" cy="29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0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AAA09-5091-5653-E2AF-74080518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Densidades (Carli, 2012)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5F92F-77FA-B3E2-FAE9-B1B93B4FB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688780"/>
            <a:ext cx="8394117" cy="3158700"/>
          </a:xfrm>
        </p:spPr>
        <p:txBody>
          <a:bodyPr/>
          <a:lstStyle/>
          <a:p>
            <a:pPr marL="50800" indent="0">
              <a:buNone/>
            </a:pPr>
            <a:endParaRPr lang="es-AR" sz="1400" b="1" dirty="0"/>
          </a:p>
          <a:p>
            <a:pPr marL="50800" indent="0">
              <a:buNone/>
            </a:pPr>
            <a:r>
              <a:rPr lang="es-AR" sz="1400" b="1" dirty="0"/>
              <a:t>Estudiante/militancia política</a:t>
            </a:r>
          </a:p>
          <a:p>
            <a:pPr marL="50800" indent="0">
              <a:buNone/>
            </a:pPr>
            <a:r>
              <a:rPr lang="es-AR" sz="1400" b="1" dirty="0"/>
              <a:t> </a:t>
            </a:r>
          </a:p>
          <a:p>
            <a:pPr marL="50800" indent="0">
              <a:buNone/>
            </a:pPr>
            <a:r>
              <a:rPr lang="es-AR" sz="1400" b="1" dirty="0"/>
              <a:t>Estudiante/ paternidad-maternidad </a:t>
            </a:r>
          </a:p>
          <a:p>
            <a:pPr marL="50800" indent="0">
              <a:buNone/>
            </a:pPr>
            <a:endParaRPr lang="es-AR" sz="1400" b="1" dirty="0"/>
          </a:p>
          <a:p>
            <a:pPr marL="50800" indent="0">
              <a:buNone/>
            </a:pPr>
            <a:r>
              <a:rPr lang="es-AR" sz="1400" b="1" dirty="0"/>
              <a:t>Estudiante/trabajo</a:t>
            </a:r>
          </a:p>
          <a:p>
            <a:pPr marL="50800" indent="0">
              <a:buNone/>
            </a:pPr>
            <a:endParaRPr lang="es-AR" sz="1400" b="1" dirty="0"/>
          </a:p>
          <a:p>
            <a:pPr marL="50800" indent="0">
              <a:buNone/>
            </a:pPr>
            <a:r>
              <a:rPr lang="es-AR" sz="1400" b="1" dirty="0"/>
              <a:t>Estudiante/Trabajo/Maternidad-Paternidad/militancia política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A364FA-9FFC-72B2-54F7-BD53907515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11</a:t>
            </a:fld>
            <a:endParaRPr lang="es-AR"/>
          </a:p>
        </p:txBody>
      </p:sp>
      <p:sp>
        <p:nvSpPr>
          <p:cNvPr id="5" name="Globo: flecha izquierda 4">
            <a:extLst>
              <a:ext uri="{FF2B5EF4-FFF2-40B4-BE49-F238E27FC236}">
                <a16:creationId xmlns:a16="http://schemas.microsoft.com/office/drawing/2014/main" id="{DB3B84B4-34EE-2186-392D-DDD3DBEA9611}"/>
              </a:ext>
            </a:extLst>
          </p:cNvPr>
          <p:cNvSpPr/>
          <p:nvPr/>
        </p:nvSpPr>
        <p:spPr>
          <a:xfrm>
            <a:off x="6075294" y="915566"/>
            <a:ext cx="2745178" cy="3787898"/>
          </a:xfrm>
          <a:prstGeom prst="leftArrowCallou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Correlación </a:t>
            </a:r>
          </a:p>
          <a:p>
            <a:pPr algn="ctr"/>
            <a:r>
              <a:rPr lang="es-ES" sz="1600" b="1" dirty="0"/>
              <a:t>de </a:t>
            </a:r>
          </a:p>
          <a:p>
            <a:pPr algn="ctr"/>
            <a:r>
              <a:rPr lang="es-ES" sz="1600" b="1" dirty="0"/>
              <a:t>variables</a:t>
            </a:r>
            <a:endParaRPr lang="es-AR" sz="1600" b="1" dirty="0"/>
          </a:p>
        </p:txBody>
      </p:sp>
    </p:spTree>
    <p:extLst>
      <p:ext uri="{BB962C8B-B14F-4D97-AF65-F5344CB8AC3E}">
        <p14:creationId xmlns:p14="http://schemas.microsoft.com/office/powerpoint/2010/main" val="66775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C006D-10B9-C792-60A8-900423AD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24" y="530725"/>
            <a:ext cx="3425975" cy="1028700"/>
          </a:xfrm>
        </p:spPr>
        <p:txBody>
          <a:bodyPr/>
          <a:lstStyle/>
          <a:p>
            <a:r>
              <a:rPr lang="es-ES" sz="2000" dirty="0"/>
              <a:t>Saberes docentes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                                  </a:t>
            </a:r>
            <a:r>
              <a:rPr lang="es-ES" sz="1600" dirty="0"/>
              <a:t>Pierella, 2015</a:t>
            </a:r>
            <a:endParaRPr lang="es-AR" sz="16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18C192-9FA9-3CE4-803B-44340719F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431452"/>
            <a:ext cx="8845850" cy="3555995"/>
          </a:xfrm>
        </p:spPr>
        <p:txBody>
          <a:bodyPr/>
          <a:lstStyle/>
          <a:p>
            <a:pPr algn="just"/>
            <a:r>
              <a:rPr lang="es-ES" sz="1200" dirty="0"/>
              <a:t>¿Cuál es la especificidad de los saberes de los docentes universitarios? 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Saber erudito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Actores institucionales : docentes primer año – “bienvenida a bordo” 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Transmitir 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Performance en el aula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Materiales curriculares integrales</a:t>
            </a:r>
          </a:p>
          <a:p>
            <a:pPr algn="just"/>
            <a:endParaRPr lang="es-ES" sz="1200" dirty="0"/>
          </a:p>
          <a:p>
            <a:pPr algn="just"/>
            <a:r>
              <a:rPr lang="es-ES" sz="1200" dirty="0"/>
              <a:t>Evaluación: puntual y/o formativa</a:t>
            </a:r>
          </a:p>
          <a:p>
            <a:pPr algn="just"/>
            <a:endParaRPr lang="es-ES" sz="1200" dirty="0"/>
          </a:p>
          <a:p>
            <a:pPr algn="just"/>
            <a:endParaRPr lang="es-ES" sz="1200" dirty="0"/>
          </a:p>
          <a:p>
            <a:pPr algn="just"/>
            <a:endParaRPr lang="es-ES" sz="1200" dirty="0"/>
          </a:p>
          <a:p>
            <a:pPr algn="just"/>
            <a:endParaRPr lang="es-ES" sz="1200" dirty="0"/>
          </a:p>
          <a:p>
            <a:pPr algn="just"/>
            <a:endParaRPr lang="es-AR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5A9A94-E93E-8007-21A4-A14333E8B7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6256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74E84-453D-42CF-D307-AB990F5D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400" dirty="0"/>
              <a:t>Año 2020</a:t>
            </a:r>
            <a:endParaRPr lang="es-AR" sz="2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57D4C9-B3C2-30E1-5656-8458A00C32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13</a:t>
            </a:fld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842AE7-0233-C31C-DCB5-F66786DB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1" t="16384" r="83075" b="58404"/>
          <a:stretch/>
        </p:blipFill>
        <p:spPr>
          <a:xfrm>
            <a:off x="7740352" y="123478"/>
            <a:ext cx="1249514" cy="12961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2ACBD78-79EC-BAE4-922B-74BE3B0B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00" t="24788" r="13776" b="6280"/>
          <a:stretch/>
        </p:blipFill>
        <p:spPr>
          <a:xfrm>
            <a:off x="1475656" y="1599705"/>
            <a:ext cx="6192688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4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0CCB7-B396-4F0B-079F-EA43B735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586742-0FAE-143A-F835-F15832B7D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14</a:t>
            </a:fld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A6C2FC-DB59-A5C6-3676-B56AB51B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00" t="45797" r="19288" b="23388"/>
          <a:stretch/>
        </p:blipFill>
        <p:spPr>
          <a:xfrm>
            <a:off x="1122068" y="252986"/>
            <a:ext cx="3960440" cy="15841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9F3AAB-C0C1-4170-98CA-3F4CF8C6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50" t="17785" r="20076" b="24788"/>
          <a:stretch/>
        </p:blipFill>
        <p:spPr>
          <a:xfrm>
            <a:off x="3419872" y="1949279"/>
            <a:ext cx="5472608" cy="30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0F182-B4BC-2CD5-FF3E-B884F179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000" dirty="0"/>
              <a:t>Los Saberes Docentes en las aulas</a:t>
            </a:r>
            <a:endParaRPr lang="es-AR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EBBB98-514A-3376-DD2A-79694E0ADD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15</a:t>
            </a:fld>
            <a:endParaRPr lang="es-AR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5EB578A-1750-9BD3-57EE-9C6C3D80B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405048"/>
              </p:ext>
            </p:extLst>
          </p:nvPr>
        </p:nvGraphicFramePr>
        <p:xfrm>
          <a:off x="298150" y="1588202"/>
          <a:ext cx="8568952" cy="358924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84476">
                  <a:extLst>
                    <a:ext uri="{9D8B030D-6E8A-4147-A177-3AD203B41FA5}">
                      <a16:colId xmlns:a16="http://schemas.microsoft.com/office/drawing/2014/main" val="3731587406"/>
                    </a:ext>
                  </a:extLst>
                </a:gridCol>
                <a:gridCol w="4284476">
                  <a:extLst>
                    <a:ext uri="{9D8B030D-6E8A-4147-A177-3AD203B41FA5}">
                      <a16:colId xmlns:a16="http://schemas.microsoft.com/office/drawing/2014/main" val="2876013177"/>
                    </a:ext>
                  </a:extLst>
                </a:gridCol>
              </a:tblGrid>
              <a:tr h="635245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Conocimientos disciplinares </a:t>
                      </a:r>
                    </a:p>
                    <a:p>
                      <a:pPr algn="ctr"/>
                      <a:r>
                        <a:rPr lang="es-ES" b="1" dirty="0"/>
                        <a:t>Saberes prácticos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Aulas heterogéneas (Anijovich, 2014)</a:t>
                      </a:r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622767"/>
                  </a:ext>
                </a:extLst>
              </a:tr>
              <a:tr h="454636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Concepción del trabajo docente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No es lineal</a:t>
                      </a:r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036298"/>
                  </a:ext>
                </a:extLst>
              </a:tr>
              <a:tr h="454636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Mirada en el conocimiento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Sino también en las capacidades de transmisión (Charlot, 2005)</a:t>
                      </a:r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87545"/>
                  </a:ext>
                </a:extLst>
              </a:tr>
              <a:tr h="454636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Saberes docentes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“Situación de enseñanza” (Charlot, 2005)</a:t>
                      </a:r>
                    </a:p>
                    <a:p>
                      <a:pPr algn="ctr"/>
                      <a:r>
                        <a:rPr lang="es-ES" b="1" dirty="0"/>
                        <a:t>Diferentes escalas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58252"/>
                  </a:ext>
                </a:extLst>
              </a:tr>
              <a:tr h="454636">
                <a:tc>
                  <a:txBody>
                    <a:bodyPr/>
                    <a:lstStyle/>
                    <a:p>
                      <a:pPr algn="ctr"/>
                      <a:endParaRPr lang="es-ES" b="1" dirty="0"/>
                    </a:p>
                    <a:p>
                      <a:pPr algn="ctr"/>
                      <a:r>
                        <a:rPr lang="es-ES" b="1" dirty="0"/>
                        <a:t>Pensamiento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Pre-pensamiento</a:t>
                      </a:r>
                      <a:r>
                        <a:rPr lang="es-ES" b="1" dirty="0"/>
                        <a:t> </a:t>
                      </a:r>
                    </a:p>
                    <a:p>
                      <a:pPr algn="ctr"/>
                      <a:r>
                        <a:rPr lang="es-ES" b="1" dirty="0"/>
                        <a:t>Pensamiento en Acción</a:t>
                      </a:r>
                    </a:p>
                    <a:p>
                      <a:pPr algn="ctr"/>
                      <a:r>
                        <a:rPr lang="es-ES" b="1" dirty="0" err="1"/>
                        <a:t>Pos-pensamiento</a:t>
                      </a:r>
                      <a:endParaRPr lang="es-ES" b="1" dirty="0"/>
                    </a:p>
                    <a:p>
                      <a:pPr algn="ctr"/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779482"/>
                  </a:ext>
                </a:extLst>
              </a:tr>
              <a:tr h="454636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Otras dimensiones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Autoridad/Cátedra/Dinámica clases/Relación teoría y prácticos/programa</a:t>
                      </a:r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999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5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01006-23CE-031A-CD6E-03AFB62C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Otras dimensiones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4E7E87-27E8-0624-BB88-42B9A5F35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767275"/>
            <a:ext cx="8219281" cy="3158700"/>
          </a:xfrm>
        </p:spPr>
        <p:txBody>
          <a:bodyPr/>
          <a:lstStyle/>
          <a:p>
            <a:pPr marL="50800" indent="0" algn="just">
              <a:buNone/>
            </a:pPr>
            <a:r>
              <a:rPr lang="es-ES" sz="1400" b="1" dirty="0"/>
              <a:t>La movilidad</a:t>
            </a:r>
            <a:r>
              <a:rPr lang="es-ES" sz="1400" dirty="0"/>
              <a:t>, los desplazamientos  y la experiencia urbana de los/as estudiantes como “habitante – estudiante” (Carli, 2012);</a:t>
            </a:r>
          </a:p>
          <a:p>
            <a:pPr marL="50800" indent="0" algn="just">
              <a:buNone/>
            </a:pPr>
            <a:endParaRPr lang="es-ES" sz="1400" dirty="0"/>
          </a:p>
          <a:p>
            <a:pPr marL="50800" indent="0" algn="just">
              <a:buNone/>
            </a:pPr>
            <a:r>
              <a:rPr lang="es-ES" sz="1400" dirty="0"/>
              <a:t>La diferencia entre las </a:t>
            </a:r>
            <a:r>
              <a:rPr lang="es-ES" sz="1400" b="1" dirty="0"/>
              <a:t>tácticas</a:t>
            </a:r>
            <a:r>
              <a:rPr lang="es-ES" sz="1400" dirty="0"/>
              <a:t> (estudiantes) y </a:t>
            </a:r>
            <a:r>
              <a:rPr lang="es-ES" sz="1400" b="1" dirty="0"/>
              <a:t>estrategias</a:t>
            </a:r>
            <a:r>
              <a:rPr lang="es-ES" sz="1400" dirty="0"/>
              <a:t> de permanencia institucionales (De </a:t>
            </a:r>
            <a:r>
              <a:rPr lang="es-ES" sz="1400" dirty="0" err="1"/>
              <a:t>Certau</a:t>
            </a:r>
            <a:r>
              <a:rPr lang="es-ES" sz="1400" dirty="0"/>
              <a:t>, 1968 En: Ojeda, 2014);</a:t>
            </a:r>
          </a:p>
          <a:p>
            <a:pPr marL="50800" indent="0" algn="just">
              <a:buNone/>
            </a:pPr>
            <a:endParaRPr lang="es-ES" sz="1400" dirty="0"/>
          </a:p>
          <a:p>
            <a:pPr marL="50800" indent="0" algn="just">
              <a:buNone/>
            </a:pPr>
            <a:r>
              <a:rPr lang="es-ES" sz="1400" dirty="0"/>
              <a:t>Los aspectos estructurales del </a:t>
            </a:r>
            <a:r>
              <a:rPr lang="es-ES" sz="1400" b="1" dirty="0"/>
              <a:t>currículum</a:t>
            </a:r>
            <a:r>
              <a:rPr lang="es-ES" sz="1400" dirty="0"/>
              <a:t>: los materiales curriculares particularmente aquellos que se dan en el primer tramo de la trayectoria universitaria en el ingreso (</a:t>
            </a:r>
            <a:r>
              <a:rPr lang="es-ES" sz="1400" dirty="0" err="1"/>
              <a:t>Muiños</a:t>
            </a:r>
            <a:r>
              <a:rPr lang="es-ES" sz="1400" dirty="0"/>
              <a:t> de Britos, 2016);</a:t>
            </a:r>
          </a:p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A82B45-530A-7C3E-35AE-D68C7ACF59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39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B49E4-F338-36F3-A3BC-ECFF333F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Competencia </a:t>
            </a:r>
            <a:br>
              <a:rPr lang="es-AR" dirty="0"/>
            </a:br>
            <a:r>
              <a:rPr lang="es-AR" dirty="0"/>
              <a:t>y </a:t>
            </a:r>
            <a:br>
              <a:rPr lang="es-AR" dirty="0"/>
            </a:br>
            <a:r>
              <a:rPr lang="es-AR" dirty="0"/>
              <a:t>Disposiciones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01B89F-E0C5-0AC1-E1DC-51B88331F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559425"/>
            <a:ext cx="8147273" cy="3366550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CCA732-1A2C-93A1-2F39-3499E12DC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17</a:t>
            </a:fld>
            <a:endParaRPr lang="es-AR"/>
          </a:p>
        </p:txBody>
      </p:sp>
      <p:sp>
        <p:nvSpPr>
          <p:cNvPr id="5" name="Globo: flecha hacia abajo 4">
            <a:extLst>
              <a:ext uri="{FF2B5EF4-FFF2-40B4-BE49-F238E27FC236}">
                <a16:creationId xmlns:a16="http://schemas.microsoft.com/office/drawing/2014/main" id="{DBBB1C7D-8D18-DA1F-FEAB-66D529CDDDA3}"/>
              </a:ext>
            </a:extLst>
          </p:cNvPr>
          <p:cNvSpPr/>
          <p:nvPr/>
        </p:nvSpPr>
        <p:spPr>
          <a:xfrm>
            <a:off x="942463" y="1577470"/>
            <a:ext cx="2376264" cy="1512168"/>
          </a:xfrm>
          <a:prstGeom prst="down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Las competencias </a:t>
            </a:r>
          </a:p>
        </p:txBody>
      </p:sp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id="{A209B9CB-29D0-7D24-D5DB-D98222AD73EF}"/>
              </a:ext>
            </a:extLst>
          </p:cNvPr>
          <p:cNvSpPr/>
          <p:nvPr/>
        </p:nvSpPr>
        <p:spPr>
          <a:xfrm>
            <a:off x="5756066" y="1480041"/>
            <a:ext cx="2304256" cy="1512168"/>
          </a:xfrm>
          <a:prstGeom prst="downArrow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Las disposiciones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362E299-203E-D3C9-60E5-63F1F964992B}"/>
              </a:ext>
            </a:extLst>
          </p:cNvPr>
          <p:cNvSpPr/>
          <p:nvPr/>
        </p:nvSpPr>
        <p:spPr>
          <a:xfrm>
            <a:off x="418557" y="3343426"/>
            <a:ext cx="3304550" cy="160350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Estandarizaciones</a:t>
            </a:r>
          </a:p>
          <a:p>
            <a:pPr algn="ctr"/>
            <a:r>
              <a:rPr lang="es-AR" sz="1600" b="1" dirty="0"/>
              <a:t>Estático</a:t>
            </a:r>
          </a:p>
          <a:p>
            <a:pPr algn="ctr"/>
            <a:endParaRPr lang="es-AR" sz="1600" b="1" dirty="0"/>
          </a:p>
          <a:p>
            <a:pPr algn="ctr"/>
            <a:r>
              <a:rPr lang="es-AR" sz="1800" b="1" dirty="0"/>
              <a:t>“Lo que se espera”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CA230AC-DD51-4A34-CDFF-9ABB2454A87C}"/>
              </a:ext>
            </a:extLst>
          </p:cNvPr>
          <p:cNvSpPr/>
          <p:nvPr/>
        </p:nvSpPr>
        <p:spPr>
          <a:xfrm>
            <a:off x="4723926" y="3089598"/>
            <a:ext cx="4249623" cy="190277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Proceso intelectual y emocional que realiza cada individuo para organizar y relacionar conocimientos</a:t>
            </a:r>
          </a:p>
          <a:p>
            <a:pPr algn="ctr"/>
            <a:endParaRPr lang="es-ES" b="1" dirty="0"/>
          </a:p>
          <a:p>
            <a:pPr algn="ctr"/>
            <a:r>
              <a:rPr lang="es-ES" sz="1800" b="1" dirty="0"/>
              <a:t>“Lo que traen” </a:t>
            </a:r>
            <a:endParaRPr lang="es-AR" sz="1800" b="1" dirty="0"/>
          </a:p>
        </p:txBody>
      </p:sp>
    </p:spTree>
    <p:extLst>
      <p:ext uri="{BB962C8B-B14F-4D97-AF65-F5344CB8AC3E}">
        <p14:creationId xmlns:p14="http://schemas.microsoft.com/office/powerpoint/2010/main" val="35677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/>
              <a:t>Conceptos</a:t>
            </a:r>
          </a:p>
        </p:txBody>
      </p:sp>
      <p:sp>
        <p:nvSpPr>
          <p:cNvPr id="320" name="Google Shape;32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14" name="Google Shape;314;p29"/>
          <p:cNvSpPr/>
          <p:nvPr/>
        </p:nvSpPr>
        <p:spPr>
          <a:xfrm>
            <a:off x="1053050" y="1779662"/>
            <a:ext cx="2731800" cy="2010900"/>
          </a:xfrm>
          <a:prstGeom prst="homePlate">
            <a:avLst>
              <a:gd name="adj" fmla="val 30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Acceso: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Ingreso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1er Cuatrimestre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1er Año</a:t>
            </a: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3234368" y="1779662"/>
            <a:ext cx="2784000" cy="2010900"/>
          </a:xfrm>
          <a:prstGeom prst="chevron">
            <a:avLst>
              <a:gd name="adj" fmla="val 2985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Permenencia: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Tramos intermedios</a:t>
            </a: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5524609" y="1779662"/>
            <a:ext cx="2784000" cy="2010900"/>
          </a:xfrm>
          <a:prstGeom prst="chevron">
            <a:avLst>
              <a:gd name="adj" fmla="val 2985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Egreso: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Titulación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317" name="Google Shape;317;p29"/>
          <p:cNvGrpSpPr/>
          <p:nvPr/>
        </p:nvGrpSpPr>
        <p:grpSpPr>
          <a:xfrm>
            <a:off x="348269" y="907692"/>
            <a:ext cx="369549" cy="274765"/>
            <a:chOff x="5247525" y="3007275"/>
            <a:chExt cx="517575" cy="384825"/>
          </a:xfrm>
        </p:grpSpPr>
        <p:sp>
          <p:nvSpPr>
            <p:cNvPr id="318" name="Google Shape;318;p29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11" y="3363838"/>
            <a:ext cx="2043113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52" y="3318589"/>
            <a:ext cx="2043113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5107"/>
            <a:ext cx="207962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313;p29"/>
          <p:cNvSpPr txBox="1">
            <a:spLocks/>
          </p:cNvSpPr>
          <p:nvPr/>
        </p:nvSpPr>
        <p:spPr>
          <a:xfrm>
            <a:off x="1331641" y="3948827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s-MX" sz="1400" dirty="0"/>
              <a:t>Lazo académico</a:t>
            </a:r>
          </a:p>
          <a:p>
            <a:pPr algn="ctr"/>
            <a:r>
              <a:rPr lang="es-MX" sz="1400" dirty="0"/>
              <a:t>Afiliación</a:t>
            </a:r>
          </a:p>
          <a:p>
            <a:endParaRPr lang="es-AR" dirty="0"/>
          </a:p>
        </p:txBody>
      </p:sp>
      <p:sp>
        <p:nvSpPr>
          <p:cNvPr id="15" name="Google Shape;313;p29"/>
          <p:cNvSpPr txBox="1">
            <a:spLocks/>
          </p:cNvSpPr>
          <p:nvPr/>
        </p:nvSpPr>
        <p:spPr>
          <a:xfrm>
            <a:off x="3640299" y="3948827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s-MX" sz="1400" dirty="0"/>
              <a:t>Ralentización</a:t>
            </a:r>
          </a:p>
          <a:p>
            <a:pPr algn="ctr"/>
            <a:endParaRPr lang="es-MX" sz="1400" dirty="0"/>
          </a:p>
          <a:p>
            <a:endParaRPr lang="es-AR" dirty="0"/>
          </a:p>
        </p:txBody>
      </p:sp>
      <p:sp>
        <p:nvSpPr>
          <p:cNvPr id="16" name="Google Shape;313;p29"/>
          <p:cNvSpPr txBox="1">
            <a:spLocks/>
          </p:cNvSpPr>
          <p:nvPr/>
        </p:nvSpPr>
        <p:spPr>
          <a:xfrm>
            <a:off x="5965244" y="3914649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s-MX" sz="1400" dirty="0"/>
              <a:t>Pérdida de ritmo académico</a:t>
            </a:r>
          </a:p>
          <a:p>
            <a:pPr algn="ctr"/>
            <a:r>
              <a:rPr lang="es-MX" sz="1400" dirty="0"/>
              <a:t>Desvinculación</a:t>
            </a:r>
          </a:p>
          <a:p>
            <a:pPr algn="ctr"/>
            <a:r>
              <a:rPr lang="es-MX" sz="1400" dirty="0"/>
              <a:t>Abandono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61815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Acciones</a:t>
            </a:r>
            <a:endParaRPr sz="2400" dirty="0"/>
          </a:p>
        </p:txBody>
      </p:sp>
      <p:sp>
        <p:nvSpPr>
          <p:cNvPr id="320" name="Google Shape;32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14" name="Google Shape;314;p29"/>
          <p:cNvSpPr/>
          <p:nvPr/>
        </p:nvSpPr>
        <p:spPr>
          <a:xfrm>
            <a:off x="1053050" y="1779662"/>
            <a:ext cx="2731800" cy="2010900"/>
          </a:xfrm>
          <a:prstGeom prst="homePlate">
            <a:avLst>
              <a:gd name="adj" fmla="val 30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Acceso: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Ingreso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1er Cuatrimestre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1er Año</a:t>
            </a: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3234368" y="1779662"/>
            <a:ext cx="2784000" cy="2010900"/>
          </a:xfrm>
          <a:prstGeom prst="chevron">
            <a:avLst>
              <a:gd name="adj" fmla="val 2985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Permenencia: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Tramos intermedios</a:t>
            </a: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5524609" y="1779662"/>
            <a:ext cx="2784000" cy="2010900"/>
          </a:xfrm>
          <a:prstGeom prst="chevron">
            <a:avLst>
              <a:gd name="adj" fmla="val 2985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Egreso: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Titulación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grpSp>
        <p:nvGrpSpPr>
          <p:cNvPr id="317" name="Google Shape;317;p29"/>
          <p:cNvGrpSpPr/>
          <p:nvPr/>
        </p:nvGrpSpPr>
        <p:grpSpPr>
          <a:xfrm>
            <a:off x="348269" y="907692"/>
            <a:ext cx="369549" cy="274765"/>
            <a:chOff x="5247525" y="3007275"/>
            <a:chExt cx="517575" cy="384825"/>
          </a:xfrm>
        </p:grpSpPr>
        <p:sp>
          <p:nvSpPr>
            <p:cNvPr id="318" name="Google Shape;318;p29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11" y="3363838"/>
            <a:ext cx="2043113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52" y="3318589"/>
            <a:ext cx="2043113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5107"/>
            <a:ext cx="207962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313;p29"/>
          <p:cNvSpPr txBox="1">
            <a:spLocks/>
          </p:cNvSpPr>
          <p:nvPr/>
        </p:nvSpPr>
        <p:spPr>
          <a:xfrm>
            <a:off x="1348080" y="4088786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Cursos de ingreso</a:t>
            </a:r>
          </a:p>
          <a:p>
            <a:pPr algn="ctr"/>
            <a:r>
              <a:rPr lang="es-MX" sz="1400" dirty="0"/>
              <a:t>Primer parcial </a:t>
            </a:r>
          </a:p>
          <a:p>
            <a:pPr algn="ctr"/>
            <a:r>
              <a:rPr lang="es-MX" sz="1400" dirty="0"/>
              <a:t>Primer  final</a:t>
            </a:r>
          </a:p>
          <a:p>
            <a:pPr algn="ctr"/>
            <a:r>
              <a:rPr lang="es-MX" sz="1400" dirty="0"/>
              <a:t>Tutorías</a:t>
            </a:r>
          </a:p>
          <a:p>
            <a:pPr algn="ctr"/>
            <a:r>
              <a:rPr lang="es-MX" sz="1400" dirty="0"/>
              <a:t>Programas</a:t>
            </a:r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 </a:t>
            </a:r>
          </a:p>
          <a:p>
            <a:endParaRPr lang="es-AR" dirty="0"/>
          </a:p>
        </p:txBody>
      </p:sp>
      <p:sp>
        <p:nvSpPr>
          <p:cNvPr id="15" name="Google Shape;313;p29"/>
          <p:cNvSpPr txBox="1">
            <a:spLocks/>
          </p:cNvSpPr>
          <p:nvPr/>
        </p:nvSpPr>
        <p:spPr>
          <a:xfrm>
            <a:off x="3645816" y="4193307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s-MX" sz="1400" dirty="0"/>
              <a:t>Cursada de verano</a:t>
            </a:r>
          </a:p>
          <a:p>
            <a:pPr algn="ctr"/>
            <a:r>
              <a:rPr lang="es-MX" sz="1400" dirty="0"/>
              <a:t>Correlatividades</a:t>
            </a:r>
          </a:p>
          <a:p>
            <a:pPr algn="ctr"/>
            <a:r>
              <a:rPr lang="es-MX" sz="1400" dirty="0"/>
              <a:t>Actividad académica</a:t>
            </a:r>
          </a:p>
          <a:p>
            <a:endParaRPr lang="es-AR" dirty="0"/>
          </a:p>
        </p:txBody>
      </p:sp>
      <p:sp>
        <p:nvSpPr>
          <p:cNvPr id="16" name="Google Shape;313;p29"/>
          <p:cNvSpPr txBox="1">
            <a:spLocks/>
          </p:cNvSpPr>
          <p:nvPr/>
        </p:nvSpPr>
        <p:spPr>
          <a:xfrm>
            <a:off x="5965244" y="3914649"/>
            <a:ext cx="1902728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endParaRPr lang="es-MX" sz="1400" dirty="0"/>
          </a:p>
          <a:p>
            <a:pPr algn="ctr"/>
            <a:endParaRPr lang="es-MX" sz="1400" dirty="0"/>
          </a:p>
          <a:p>
            <a:pPr algn="ctr"/>
            <a:r>
              <a:rPr lang="es-MX" sz="1400" dirty="0"/>
              <a:t>Proyecto final</a:t>
            </a:r>
          </a:p>
          <a:p>
            <a:pPr algn="ctr"/>
            <a:r>
              <a:rPr lang="es-MX" sz="1400" dirty="0"/>
              <a:t>Vinculación ámbito laboral</a:t>
            </a:r>
          </a:p>
          <a:p>
            <a:pPr algn="ctr"/>
            <a:endParaRPr lang="es-MX" sz="1400" dirty="0"/>
          </a:p>
          <a:p>
            <a:pPr algn="ctr"/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147670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12610-7760-184D-F734-FFE6019E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000" dirty="0"/>
              <a:t>Mi experiencia</a:t>
            </a:r>
            <a:endParaRPr lang="es-AR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675361-1E87-7727-BCF4-7D374A8E0A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</a:t>
            </a:fld>
            <a:endParaRPr lang="es-AR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9F88E86-9D3E-082A-253B-9DF4542E5A9F}"/>
              </a:ext>
            </a:extLst>
          </p:cNvPr>
          <p:cNvSpPr/>
          <p:nvPr/>
        </p:nvSpPr>
        <p:spPr>
          <a:xfrm>
            <a:off x="514174" y="1911291"/>
            <a:ext cx="8162282" cy="51644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Prosecretario de Vinculación e Inclusión Educativa de la FaHCE-UNLP </a:t>
            </a:r>
            <a:endParaRPr lang="es-AR" sz="1800" b="1" dirty="0"/>
          </a:p>
        </p:txBody>
      </p:sp>
      <p:sp>
        <p:nvSpPr>
          <p:cNvPr id="7" name="Globo: flecha hacia arriba 6">
            <a:extLst>
              <a:ext uri="{FF2B5EF4-FFF2-40B4-BE49-F238E27FC236}">
                <a16:creationId xmlns:a16="http://schemas.microsoft.com/office/drawing/2014/main" id="{C8E30E34-2C59-AC3C-606D-D07618DF314C}"/>
              </a:ext>
            </a:extLst>
          </p:cNvPr>
          <p:cNvSpPr/>
          <p:nvPr/>
        </p:nvSpPr>
        <p:spPr>
          <a:xfrm>
            <a:off x="755576" y="2520516"/>
            <a:ext cx="2448272" cy="1656184"/>
          </a:xfrm>
          <a:prstGeom prst="up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</a:t>
            </a:r>
            <a:endParaRPr lang="es-A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647253E-CB99-CA9C-6D68-650B7CAD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3888" y="2520516"/>
            <a:ext cx="2304256" cy="1656184"/>
          </a:xfrm>
          <a:prstGeom prst="up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0800" indent="0" algn="ctr">
              <a:buNone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ESTADISTICA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6E1EBFBA-0E97-20EE-1AF5-54BC57EAE2AE}"/>
              </a:ext>
            </a:extLst>
          </p:cNvPr>
          <p:cNvSpPr txBox="1">
            <a:spLocks/>
          </p:cNvSpPr>
          <p:nvPr/>
        </p:nvSpPr>
        <p:spPr>
          <a:xfrm>
            <a:off x="6300192" y="2520516"/>
            <a:ext cx="2304256" cy="1656184"/>
          </a:xfrm>
          <a:prstGeom prst="up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▪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▫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50800" indent="0" algn="ctr">
              <a:buFont typeface="Nixie One"/>
              <a:buNone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VINCULACIÓN</a:t>
            </a:r>
            <a:endParaRPr lang="es-A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54C5D1-3D03-C545-572B-FD0C968F5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-20538"/>
            <a:ext cx="2466975" cy="184785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C0C2558-9934-6E89-93E8-B2687E8C4E8E}"/>
              </a:ext>
            </a:extLst>
          </p:cNvPr>
          <p:cNvSpPr/>
          <p:nvPr/>
        </p:nvSpPr>
        <p:spPr>
          <a:xfrm>
            <a:off x="899592" y="4248708"/>
            <a:ext cx="2232248" cy="8433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Proyecto de investigación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Documentos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381CE2B-CEA0-4D25-5DE2-0DCEAABA673F}"/>
              </a:ext>
            </a:extLst>
          </p:cNvPr>
          <p:cNvSpPr/>
          <p:nvPr/>
        </p:nvSpPr>
        <p:spPr>
          <a:xfrm>
            <a:off x="3635896" y="4248708"/>
            <a:ext cx="2232248" cy="8433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  <a:p>
            <a:pPr algn="ctr"/>
            <a:r>
              <a:rPr lang="es-ES" b="1" dirty="0"/>
              <a:t>Dirección</a:t>
            </a:r>
          </a:p>
          <a:p>
            <a:pPr algn="ctr"/>
            <a:r>
              <a:rPr lang="es-ES" b="1" dirty="0"/>
              <a:t>Panel de indicadores Académicos </a:t>
            </a:r>
          </a:p>
          <a:p>
            <a:pPr algn="ctr"/>
            <a:endParaRPr lang="es-AR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FA8B7A5-DAB3-7A6F-2C33-2A23F62C958C}"/>
              </a:ext>
            </a:extLst>
          </p:cNvPr>
          <p:cNvSpPr/>
          <p:nvPr/>
        </p:nvSpPr>
        <p:spPr>
          <a:xfrm>
            <a:off x="6372200" y="4248708"/>
            <a:ext cx="2232248" cy="8433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Visita Escuelas Secundarias</a:t>
            </a:r>
          </a:p>
          <a:p>
            <a:pPr algn="ctr"/>
            <a:r>
              <a:rPr lang="es-ES" b="1" dirty="0"/>
              <a:t>Difusión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91920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elular de un mensaje en letras blancas&#10;&#10;Descripción generada automáticamente con confianza baja">
            <a:extLst>
              <a:ext uri="{FF2B5EF4-FFF2-40B4-BE49-F238E27FC236}">
                <a16:creationId xmlns:a16="http://schemas.microsoft.com/office/drawing/2014/main" id="{311A9D36-229C-F5E0-C12B-56D66E2E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3" y="1995686"/>
            <a:ext cx="8963025" cy="3002612"/>
          </a:xfrm>
          <a:prstGeom prst="rect">
            <a:avLst/>
          </a:prstGeom>
          <a:noFill/>
        </p:spPr>
      </p:pic>
      <p:sp>
        <p:nvSpPr>
          <p:cNvPr id="4" name="Marcador de número de diapositiva 3" hidden="1">
            <a:extLst>
              <a:ext uri="{FF2B5EF4-FFF2-40B4-BE49-F238E27FC236}">
                <a16:creationId xmlns:a16="http://schemas.microsoft.com/office/drawing/2014/main" id="{C1E6B637-2211-C7AF-5FB0-CEE649CCC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s-A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7C5CFC-9592-BE20-27F1-C4788E869154}"/>
              </a:ext>
            </a:extLst>
          </p:cNvPr>
          <p:cNvSpPr txBox="1">
            <a:spLocks/>
          </p:cNvSpPr>
          <p:nvPr/>
        </p:nvSpPr>
        <p:spPr>
          <a:xfrm>
            <a:off x="2411760" y="27980"/>
            <a:ext cx="511256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50800" indent="0" algn="just">
              <a:buFont typeface="Nixie One"/>
              <a:buNone/>
            </a:pPr>
            <a:endParaRPr lang="es-ES" sz="1400"/>
          </a:p>
          <a:p>
            <a:pPr marL="50800" indent="0" algn="just">
              <a:buFont typeface="Nixie One"/>
              <a:buNone/>
            </a:pPr>
            <a:endParaRPr lang="es-ES" sz="1400" b="1"/>
          </a:p>
          <a:p>
            <a:pPr marL="50800" indent="0" algn="just">
              <a:buFont typeface="Nixie One"/>
              <a:buNone/>
            </a:pPr>
            <a:r>
              <a:rPr lang="es-ES" sz="1400" b="1"/>
              <a:t>LA VINCULACIÓN CON EL NIVEL SECUNDARIO</a:t>
            </a:r>
          </a:p>
          <a:p>
            <a:pPr marL="50800" indent="0" algn="just">
              <a:buFont typeface="Nixie One"/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7109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E37D6CD-5AE3-375D-F0CB-AF52D1F893D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3209" y="1086831"/>
            <a:ext cx="2573049" cy="321311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58CB56-B27B-FAA8-1324-15FF2588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F9FA2-093A-4DCB-AE46-FB966891B6DF}" type="slidenum">
              <a:rPr lang="es-AR" altLang="es-AR" smtClean="0"/>
              <a:pPr/>
              <a:t>21</a:t>
            </a:fld>
            <a:endParaRPr lang="es-AR" alt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0AB2F9-75FA-5411-007C-3CB053495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81" y="2918741"/>
            <a:ext cx="3084804" cy="2045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DAAE99-FC9C-61AA-80CD-565E43DF1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08" y="2918741"/>
            <a:ext cx="3084803" cy="20453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F5B4E3-ED2E-AC13-A4FE-48588B30D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135" y="311286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74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>
            <a:extLst>
              <a:ext uri="{FF2B5EF4-FFF2-40B4-BE49-F238E27FC236}">
                <a16:creationId xmlns:a16="http://schemas.microsoft.com/office/drawing/2014/main" id="{B1F10799-539D-404D-7AB7-7B580B74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11" y="496450"/>
            <a:ext cx="3208800" cy="1028700"/>
          </a:xfrm>
        </p:spPr>
        <p:txBody>
          <a:bodyPr/>
          <a:lstStyle/>
          <a:p>
            <a:pPr eaLnBrk="1" hangingPunct="1"/>
            <a:r>
              <a:rPr lang="es-ES" altLang="es-AR" dirty="0">
                <a:solidFill>
                  <a:schemeClr val="tx1"/>
                </a:solidFill>
              </a:rPr>
              <a:t>Movilidades</a:t>
            </a:r>
          </a:p>
        </p:txBody>
      </p:sp>
      <p:sp>
        <p:nvSpPr>
          <p:cNvPr id="24579" name="2 Marcador de contenido">
            <a:extLst>
              <a:ext uri="{FF2B5EF4-FFF2-40B4-BE49-F238E27FC236}">
                <a16:creationId xmlns:a16="http://schemas.microsoft.com/office/drawing/2014/main" id="{89DF28EE-6413-FAFA-6467-691E0A576C4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9552" y="1559425"/>
            <a:ext cx="7262564" cy="3239690"/>
          </a:xfrm>
        </p:spPr>
        <p:txBody>
          <a:bodyPr/>
          <a:lstStyle/>
          <a:p>
            <a:pPr eaLnBrk="1" hangingPunct="1"/>
            <a:r>
              <a:rPr lang="es-AR" altLang="es-AR" sz="1500" dirty="0">
                <a:latin typeface="Arial" panose="020B0604020202020204" pitchFamily="34" charset="0"/>
                <a:cs typeface="Arial" panose="020B0604020202020204" pitchFamily="34" charset="0"/>
              </a:rPr>
              <a:t>1-La experiencia del viaje</a:t>
            </a:r>
          </a:p>
          <a:p>
            <a:pPr eaLnBrk="1" hangingPunct="1"/>
            <a:endParaRPr lang="es-AR" altLang="es-A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AR" altLang="es-AR" sz="1500" dirty="0">
                <a:latin typeface="Arial" panose="020B0604020202020204" pitchFamily="34" charset="0"/>
                <a:cs typeface="Arial" panose="020B0604020202020204" pitchFamily="34" charset="0"/>
              </a:rPr>
              <a:t>2-La experiencia en la ciudad</a:t>
            </a:r>
          </a:p>
          <a:p>
            <a:pPr eaLnBrk="1" hangingPunct="1"/>
            <a:endParaRPr lang="es-AR" altLang="es-A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AR" altLang="es-AR" sz="1500" dirty="0">
                <a:latin typeface="Arial" panose="020B0604020202020204" pitchFamily="34" charset="0"/>
                <a:cs typeface="Arial" panose="020B0604020202020204" pitchFamily="34" charset="0"/>
              </a:rPr>
              <a:t>3- Uso y apropiación del tiempo-espacio</a:t>
            </a:r>
          </a:p>
          <a:p>
            <a:pPr eaLnBrk="1" hangingPunct="1"/>
            <a:endParaRPr lang="es-AR" altLang="es-A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AR" altLang="es-AR" sz="1500" dirty="0">
                <a:latin typeface="Arial" panose="020B0604020202020204" pitchFamily="34" charset="0"/>
                <a:cs typeface="Arial" panose="020B0604020202020204" pitchFamily="34" charset="0"/>
              </a:rPr>
              <a:t>4-Los usos del espacio universitario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s-AR" altLang="es-A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AR" altLang="es-AR" sz="1500" dirty="0">
                <a:latin typeface="Arial" panose="020B0604020202020204" pitchFamily="34" charset="0"/>
                <a:cs typeface="Arial" panose="020B0604020202020204" pitchFamily="34" charset="0"/>
              </a:rPr>
              <a:t>5-Las experiencias del entorno de la facultad </a:t>
            </a:r>
          </a:p>
          <a:p>
            <a:pPr eaLnBrk="1" hangingPunct="1"/>
            <a:endParaRPr lang="es-AR" altLang="es-AR" sz="15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32C69C-BC1D-D74D-E910-53623E13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33350"/>
            <a:ext cx="41910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0D5B1-EA19-93CC-1F0C-FC03EE34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400" dirty="0"/>
              <a:t>Registrar </a:t>
            </a:r>
            <a:endParaRPr lang="es-AR" sz="2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A1F1AA-5F6F-2DDE-867E-E165DCC26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767275"/>
            <a:ext cx="8666338" cy="3158700"/>
          </a:xfrm>
        </p:spPr>
        <p:txBody>
          <a:bodyPr/>
          <a:lstStyle/>
          <a:p>
            <a:pPr marL="50800" indent="0" algn="just">
              <a:buNone/>
            </a:pPr>
            <a:r>
              <a:rPr lang="es-ES" sz="1400" dirty="0"/>
              <a:t>A. Análisis permanente y sistemático a lo largo del año de los indicadores académicos </a:t>
            </a:r>
          </a:p>
          <a:p>
            <a:pPr marL="50800" indent="0" algn="just">
              <a:buNone/>
            </a:pPr>
            <a:endParaRPr lang="es-ES" sz="1400" dirty="0"/>
          </a:p>
          <a:p>
            <a:pPr marL="50800" indent="0" algn="just">
              <a:buNone/>
            </a:pPr>
            <a:r>
              <a:rPr lang="es-ES" sz="1400" dirty="0"/>
              <a:t>B. La realización de estudios específicos sobre perfiles sociodemográficos y problemáticas identificadas en las trayectorias de les estudiantes.</a:t>
            </a:r>
          </a:p>
          <a:p>
            <a:pPr marL="50800" indent="0" algn="just">
              <a:buNone/>
            </a:pPr>
            <a:endParaRPr lang="es-ES" sz="1400" dirty="0"/>
          </a:p>
          <a:p>
            <a:pPr marL="50800" indent="0" algn="just">
              <a:buNone/>
            </a:pPr>
            <a:r>
              <a:rPr lang="es-ES" sz="1400" dirty="0"/>
              <a:t>C. Realización de informes a demanda según requerimientos </a:t>
            </a:r>
          </a:p>
          <a:p>
            <a:pPr marL="50800" indent="0" algn="just">
              <a:buNone/>
            </a:pPr>
            <a:endParaRPr lang="es-ES" sz="1400" dirty="0"/>
          </a:p>
          <a:p>
            <a:pPr marL="50800" indent="0" algn="just">
              <a:buNone/>
            </a:pPr>
            <a:r>
              <a:rPr lang="es-ES" sz="1400" dirty="0"/>
              <a:t>D. Diseño, construcción y actualización de Panel de visualización de indicadores para el seguimiento de procesos académicos (PIAF).</a:t>
            </a:r>
            <a:endParaRPr lang="es-AR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51F2F8-39D7-1264-5FF6-55996262AC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7515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053B7-FB28-D678-C7EE-B9D5E674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000" dirty="0"/>
              <a:t>Informes</a:t>
            </a:r>
            <a:endParaRPr lang="es-AR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300E24-C6ED-A573-CECB-0BD54B88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279" y="1563638"/>
            <a:ext cx="4535817" cy="34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EEE50B-F3C1-4A45-1A93-4CED0A9294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24</a:t>
            </a:fld>
            <a:endParaRPr lang="es-AR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DCC23895-B605-BB1A-ED78-15247A8E2C08}"/>
              </a:ext>
            </a:extLst>
          </p:cNvPr>
          <p:cNvSpPr/>
          <p:nvPr/>
        </p:nvSpPr>
        <p:spPr>
          <a:xfrm>
            <a:off x="961571" y="2596551"/>
            <a:ext cx="3393254" cy="201622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PRIMER AÑO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44315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3C132-53F4-70B3-1CC2-BD1DAC3B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0C91BC-F135-0F04-66C3-67A918EA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767275"/>
            <a:ext cx="8147273" cy="3158700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328E87-BA28-EC4D-9067-98D528200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25</a:t>
            </a:fld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D53812-5C21-C373-5BCB-768AB1BE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84" r="4999" b="10299"/>
          <a:stretch/>
        </p:blipFill>
        <p:spPr>
          <a:xfrm>
            <a:off x="263836" y="469444"/>
            <a:ext cx="8686825" cy="37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7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CBA41-2126-507F-B772-AA68A301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La heterogeneidad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AFC709-783A-2F75-4E8A-559589A09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032D2A-3416-95DF-14F3-F0F2F39D82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26</a:t>
            </a:fld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A4CDD53-00C9-B2F2-D312-1ED6FC50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161" y="1493167"/>
            <a:ext cx="5297678" cy="34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A55A7-EAE5-1DAA-B3AF-D34DA48E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Tipificar el origen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A87A14-6D69-67D5-D59B-F4733D888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267494"/>
            <a:ext cx="8291289" cy="4658481"/>
          </a:xfrm>
        </p:spPr>
        <p:txBody>
          <a:bodyPr/>
          <a:lstStyle/>
          <a:p>
            <a:endParaRPr lang="es-ES" sz="1400" dirty="0"/>
          </a:p>
          <a:p>
            <a:r>
              <a:rPr lang="es-ES" sz="1400" dirty="0"/>
              <a:t>M</a:t>
            </a:r>
          </a:p>
          <a:p>
            <a:pPr algn="ctr"/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28D96C-F64E-A1C5-CC66-628C2FF375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27</a:t>
            </a:fld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5ABE47-FF83-6DC3-9579-8839A198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00" t="10299" r="7475" b="10299"/>
          <a:stretch/>
        </p:blipFill>
        <p:spPr>
          <a:xfrm>
            <a:off x="4158296" y="1575262"/>
            <a:ext cx="4789175" cy="34806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F8FAB03-5063-4F74-D608-E32AF5A10DFA}"/>
              </a:ext>
            </a:extLst>
          </p:cNvPr>
          <p:cNvSpPr txBox="1"/>
          <p:nvPr/>
        </p:nvSpPr>
        <p:spPr>
          <a:xfrm>
            <a:off x="395536" y="1967674"/>
            <a:ext cx="45995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dirty="0">
                <a:effectLst/>
                <a:latin typeface="Arial" panose="020B0604020202020204" pitchFamily="34" charset="0"/>
              </a:rPr>
              <a:t>Estudiantes del “interior”</a:t>
            </a:r>
          </a:p>
          <a:p>
            <a:endParaRPr lang="es-AR" b="1" dirty="0">
              <a:latin typeface="Arial" panose="020B0604020202020204" pitchFamily="34" charset="0"/>
            </a:endParaRPr>
          </a:p>
          <a:p>
            <a:r>
              <a:rPr lang="es-AR" b="1" i="0" dirty="0">
                <a:effectLst/>
                <a:latin typeface="Arial" panose="020B0604020202020204" pitchFamily="34" charset="0"/>
              </a:rPr>
              <a:t>Estudiantes de partidos aledaños que viajan diariamente</a:t>
            </a:r>
          </a:p>
          <a:p>
            <a:endParaRPr lang="es-AR" b="1" dirty="0">
              <a:latin typeface="Arial" panose="020B0604020202020204" pitchFamily="34" charset="0"/>
            </a:endParaRPr>
          </a:p>
          <a:p>
            <a:r>
              <a:rPr lang="es-AR" b="1" i="0" dirty="0">
                <a:effectLst/>
                <a:latin typeface="Arial" panose="020B0604020202020204" pitchFamily="34" charset="0"/>
              </a:rPr>
              <a:t>Estudiantes locales (Centro – Periferia) </a:t>
            </a:r>
          </a:p>
          <a:p>
            <a:endParaRPr lang="es-AR" b="1" dirty="0">
              <a:latin typeface="Arial" panose="020B0604020202020204" pitchFamily="34" charset="0"/>
            </a:endParaRPr>
          </a:p>
          <a:p>
            <a:r>
              <a:rPr lang="es-AR" b="1" i="0" dirty="0">
                <a:effectLst/>
                <a:latin typeface="Arial" panose="020B0604020202020204" pitchFamily="34" charset="0"/>
              </a:rPr>
              <a:t>Estudiantes extranjeros.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68CE9-50CF-15C5-3B05-66D42CE5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Bibliografía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D81C69-D140-1EF7-2C3B-F6D979C6A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30" y="1454074"/>
            <a:ext cx="8388675" cy="3527325"/>
          </a:xfrm>
        </p:spPr>
        <p:txBody>
          <a:bodyPr/>
          <a:lstStyle/>
          <a:p>
            <a:pPr marL="50800" indent="0" algn="just">
              <a:buNone/>
            </a:pPr>
            <a:r>
              <a:rPr lang="es-ES" sz="1100" dirty="0"/>
              <a:t>(2016). Trayectorias estudiantiles en la universidad: el caso de la carrera de Geografía en la Facultad de Humanidades y Ciencias de la Educación. UNLP. EN: D. </a:t>
            </a:r>
            <a:r>
              <a:rPr lang="es-ES" sz="1100" dirty="0" err="1"/>
              <a:t>Lan</a:t>
            </a:r>
            <a:r>
              <a:rPr lang="es-ES" sz="1100" dirty="0"/>
              <a:t> (Comp.). Geografías en diálogo : aportes para la reflexión. Tomo I.. Tandil : Universidad Nacional del Centro de la Provincia de Buenos Aires. p. 545-554 : mapas col., </a:t>
            </a:r>
            <a:r>
              <a:rPr lang="es-ES" sz="1100" dirty="0" err="1"/>
              <a:t>fot</a:t>
            </a:r>
            <a:r>
              <a:rPr lang="es-ES" sz="1100" dirty="0"/>
              <a:t>. col.. (Capítulo)</a:t>
            </a:r>
          </a:p>
          <a:p>
            <a:pPr marL="50800" indent="0" algn="just">
              <a:buNone/>
            </a:pPr>
            <a:endParaRPr lang="es-ES" sz="1100" dirty="0"/>
          </a:p>
          <a:p>
            <a:pPr marL="50800" indent="0" algn="just">
              <a:buNone/>
            </a:pPr>
            <a:r>
              <a:rPr lang="es-ES" sz="1100" dirty="0"/>
              <a:t>(2017) El desafío de asegurar el lazo académico: iniciativas institucionales y saberes docentes. EN: M. Ros, L. Benito, L. Germain, S.M. </a:t>
            </a:r>
            <a:r>
              <a:rPr lang="es-ES" sz="1100" dirty="0" err="1"/>
              <a:t>Justianovich</a:t>
            </a:r>
            <a:r>
              <a:rPr lang="es-ES" sz="1100" dirty="0"/>
              <a:t> (</a:t>
            </a:r>
            <a:r>
              <a:rPr lang="es-ES" sz="1100" dirty="0" err="1"/>
              <a:t>Coords</a:t>
            </a:r>
            <a:r>
              <a:rPr lang="es-ES" sz="1100" dirty="0"/>
              <a:t>.). Inclusión, trayectorias estudiantiles y políticas académicas en la universidad.. La Plata : EDULP. p. 26-43. (Capítulo)</a:t>
            </a:r>
          </a:p>
          <a:p>
            <a:pPr marL="50800" indent="0" algn="just">
              <a:buNone/>
            </a:pPr>
            <a:endParaRPr lang="es-ES" sz="1100" dirty="0"/>
          </a:p>
          <a:p>
            <a:pPr marL="50800" indent="0" algn="just">
              <a:buNone/>
            </a:pPr>
            <a:r>
              <a:rPr lang="es-ES" sz="1100" dirty="0"/>
              <a:t>(2017). Las trayectorias universitarias de estudiantes de Sociología de la FaHCE: Un análisis desde los registros administrativos. Cuestiones de Sociología (17):e045 (Artículo)</a:t>
            </a:r>
          </a:p>
          <a:p>
            <a:pPr marL="50800" indent="0" algn="just">
              <a:buNone/>
            </a:pPr>
            <a:endParaRPr lang="es-ES" sz="1100" dirty="0"/>
          </a:p>
          <a:p>
            <a:pPr marL="50800" indent="0" algn="just">
              <a:buNone/>
            </a:pPr>
            <a:r>
              <a:rPr lang="es-ES" sz="1100" dirty="0"/>
              <a:t>(2018). Las trayectorias estudiantiles territorializadas. Una mirada desde el ingreso a la universidad. Trayectorias universitarias, 4 (6):80-87 (Artículo)</a:t>
            </a:r>
          </a:p>
          <a:p>
            <a:pPr marL="50800" indent="0" algn="just">
              <a:buNone/>
            </a:pPr>
            <a:endParaRPr lang="es-ES" sz="1100" dirty="0"/>
          </a:p>
          <a:p>
            <a:pPr marL="50800" indent="0" algn="just">
              <a:buNone/>
            </a:pPr>
            <a:r>
              <a:rPr lang="es-ES" sz="1100" dirty="0"/>
              <a:t>(2015) Series trayectorias Documentos</a:t>
            </a:r>
          </a:p>
          <a:p>
            <a:pPr marL="50800" indent="0" algn="just">
              <a:buNone/>
            </a:pPr>
            <a:endParaRPr lang="es-AR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7D68D1-3B46-4BBB-ED6A-BA7EE0C95F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844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2 Marcador de contenido">
            <a:extLst>
              <a:ext uri="{FF2B5EF4-FFF2-40B4-BE49-F238E27FC236}">
                <a16:creationId xmlns:a16="http://schemas.microsoft.com/office/drawing/2014/main" id="{7F3CD7D8-805A-FDBC-0400-D196042769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3420" y="447514"/>
            <a:ext cx="7772400" cy="4248472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endParaRPr lang="es-ES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s-ES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Muchas gracias por su atención</a:t>
            </a:r>
            <a:endParaRPr lang="es-AR" alt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78A58B-E1F2-24FD-2857-4FF86238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8" t="5201" r="2176" b="27601"/>
          <a:stretch/>
        </p:blipFill>
        <p:spPr>
          <a:xfrm>
            <a:off x="2987823" y="627534"/>
            <a:ext cx="2880321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ctrTitle" idx="4294967295"/>
          </p:nvPr>
        </p:nvSpPr>
        <p:spPr>
          <a:xfrm>
            <a:off x="1154113" y="498475"/>
            <a:ext cx="7989887" cy="760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MX" dirty="0"/>
              <a:t>Programa de Acompañamiento a las Trayectorias Educativas (P.A.T.E)</a:t>
            </a:r>
            <a:endParaRPr dirty="0"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4294967295"/>
          </p:nvPr>
        </p:nvSpPr>
        <p:spPr>
          <a:xfrm>
            <a:off x="298150" y="1258888"/>
            <a:ext cx="6192838" cy="2703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None/>
            </a:pPr>
            <a:r>
              <a:rPr lang="es-MX" sz="2000" b="1" dirty="0">
                <a:solidFill>
                  <a:srgbClr val="FFFFFF"/>
                </a:solidFill>
              </a:rPr>
              <a:t>Es una propuesta institucional de carácter integral que se desarrolla en el ámbito de la Secretaría Académica de la Universidad Tecnológica Nacional - Facultad Regional La Plata (UTN-FRLP).</a:t>
            </a:r>
            <a:endParaRPr sz="2000" b="1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1630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4;p15"/>
          <p:cNvSpPr txBox="1">
            <a:spLocks/>
          </p:cNvSpPr>
          <p:nvPr/>
        </p:nvSpPr>
        <p:spPr>
          <a:xfrm>
            <a:off x="1043608" y="4155926"/>
            <a:ext cx="7990656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r"/>
            <a:r>
              <a:rPr lang="es-MX" dirty="0"/>
              <a:t>Resolución CD </a:t>
            </a:r>
            <a:r>
              <a:rPr lang="es-MX" dirty="0" err="1"/>
              <a:t>N°</a:t>
            </a:r>
            <a:r>
              <a:rPr lang="es-MX" dirty="0"/>
              <a:t> 052/2022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083C0-7BF5-283C-0C36-439D1A6E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400" dirty="0"/>
              <a:t>Estructura </a:t>
            </a:r>
            <a:endParaRPr lang="es-AR" sz="2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C17E99-2756-2426-DEBB-D4D9A77F3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363" y="1660700"/>
            <a:ext cx="8147273" cy="3158700"/>
          </a:xfrm>
        </p:spPr>
        <p:txBody>
          <a:bodyPr/>
          <a:lstStyle/>
          <a:p>
            <a:r>
              <a:rPr lang="es-ES" sz="1600" dirty="0"/>
              <a:t>Reponer el contexto</a:t>
            </a:r>
          </a:p>
          <a:p>
            <a:endParaRPr lang="es-ES" sz="1600" dirty="0"/>
          </a:p>
          <a:p>
            <a:r>
              <a:rPr lang="es-ES" sz="1600" dirty="0"/>
              <a:t>Los desafíos de la conceptualización </a:t>
            </a:r>
          </a:p>
          <a:p>
            <a:endParaRPr lang="es-ES" sz="1600" dirty="0"/>
          </a:p>
          <a:p>
            <a:pPr algn="just"/>
            <a:r>
              <a:rPr lang="es-ES" sz="1600" dirty="0"/>
              <a:t>Algunos conceptos</a:t>
            </a:r>
          </a:p>
          <a:p>
            <a:pPr algn="just"/>
            <a:endParaRPr lang="es-ES" sz="1600" dirty="0"/>
          </a:p>
          <a:p>
            <a:r>
              <a:rPr lang="es-ES" sz="1600" dirty="0"/>
              <a:t>Etapas de las Trayectorias: primer año, tramo intermedio y el egreso</a:t>
            </a:r>
          </a:p>
          <a:p>
            <a:endParaRPr lang="es-ES" sz="1600" dirty="0"/>
          </a:p>
          <a:p>
            <a:r>
              <a:rPr lang="es-ES" sz="1600" dirty="0"/>
              <a:t>Acciones e intervenciones</a:t>
            </a:r>
          </a:p>
          <a:p>
            <a:endParaRPr lang="es-ES" sz="16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C79FEC-E2FE-0355-4122-A90D207D1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291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B630F-66CC-D8E2-3C2B-4586581A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Reponer el contexto</a:t>
            </a:r>
            <a:br>
              <a:rPr lang="es-ES" dirty="0"/>
            </a:br>
            <a:r>
              <a:rPr lang="es-ES" dirty="0"/>
              <a:t>Hitos nivel superior</a:t>
            </a:r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E59E4A-D8E1-775C-8762-78B0B9F245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5</a:t>
            </a:fld>
            <a:endParaRPr lang="es-AR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C3D273D-22FE-203E-0A6F-EB9055ED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2787774"/>
            <a:ext cx="2689674" cy="6480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200" b="1" dirty="0">
              <a:solidFill>
                <a:schemeClr val="bg1"/>
              </a:solidFill>
            </a:endParaRPr>
          </a:p>
          <a:p>
            <a:pPr marL="50800" indent="0" algn="ctr">
              <a:buNone/>
            </a:pPr>
            <a:r>
              <a:rPr lang="es-ES" sz="1200" b="1" dirty="0">
                <a:solidFill>
                  <a:schemeClr val="bg1"/>
                </a:solidFill>
                <a:latin typeface="+mn-lt"/>
              </a:rPr>
              <a:t>Acceso de nuevos sectores sociales</a:t>
            </a:r>
          </a:p>
          <a:p>
            <a:endParaRPr lang="es-AR" dirty="0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7A4F7AE8-25AF-D6D4-CB5C-B3ACCDA3F34E}"/>
              </a:ext>
            </a:extLst>
          </p:cNvPr>
          <p:cNvSpPr txBox="1">
            <a:spLocks/>
          </p:cNvSpPr>
          <p:nvPr/>
        </p:nvSpPr>
        <p:spPr>
          <a:xfrm>
            <a:off x="298150" y="3507854"/>
            <a:ext cx="2689674" cy="6480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▪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▫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 lang="es-ES" sz="1200" b="1" dirty="0">
              <a:solidFill>
                <a:schemeClr val="bg1"/>
              </a:solidFill>
            </a:endParaRPr>
          </a:p>
          <a:p>
            <a:pPr marL="50800" indent="0" algn="ctr">
              <a:buFont typeface="Nixie One"/>
              <a:buNone/>
            </a:pPr>
            <a:r>
              <a:rPr lang="es-ES" sz="1200" b="1" dirty="0">
                <a:solidFill>
                  <a:schemeClr val="bg1"/>
                </a:solidFill>
                <a:latin typeface="+mn-lt"/>
              </a:rPr>
              <a:t>Universidad como nuevo escenario </a:t>
            </a:r>
          </a:p>
          <a:p>
            <a:endParaRPr lang="es-AR" dirty="0"/>
          </a:p>
        </p:txBody>
      </p:sp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C169ED9E-2115-4246-B83C-0959EFA6D31D}"/>
              </a:ext>
            </a:extLst>
          </p:cNvPr>
          <p:cNvSpPr txBox="1">
            <a:spLocks/>
          </p:cNvSpPr>
          <p:nvPr/>
        </p:nvSpPr>
        <p:spPr>
          <a:xfrm>
            <a:off x="298150" y="4208208"/>
            <a:ext cx="2689674" cy="8118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▪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▫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●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○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ixie One"/>
              <a:buChar char="■"/>
              <a:defRPr sz="2800" b="0" i="0" u="none" strike="noStrike" cap="none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 lang="es-ES" sz="1200" b="1" dirty="0">
              <a:solidFill>
                <a:schemeClr val="bg1"/>
              </a:solidFill>
            </a:endParaRPr>
          </a:p>
          <a:p>
            <a:pPr marL="50800" indent="0" algn="ctr">
              <a:buFont typeface="Nixie One"/>
              <a:buNone/>
            </a:pPr>
            <a:r>
              <a:rPr lang="es-ES" sz="1200" b="1" dirty="0">
                <a:solidFill>
                  <a:schemeClr val="bg1"/>
                </a:solidFill>
                <a:latin typeface="+mn-lt"/>
              </a:rPr>
              <a:t>Creación de nuevas instituciones y la descentralización de grandes universidades</a:t>
            </a:r>
          </a:p>
          <a:p>
            <a:endParaRPr lang="es-AR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E59CE3B-A76F-BAEC-9ECD-316743421F32}"/>
              </a:ext>
            </a:extLst>
          </p:cNvPr>
          <p:cNvSpPr/>
          <p:nvPr/>
        </p:nvSpPr>
        <p:spPr>
          <a:xfrm>
            <a:off x="3110514" y="1923678"/>
            <a:ext cx="318967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Impacto y consecuencias </a:t>
            </a:r>
          </a:p>
          <a:p>
            <a:pPr algn="ctr"/>
            <a:r>
              <a:rPr lang="es-ES" b="1" dirty="0"/>
              <a:t>de la pandemia</a:t>
            </a:r>
          </a:p>
          <a:p>
            <a:pPr algn="ctr"/>
            <a:r>
              <a:rPr lang="es-ES" b="1" dirty="0"/>
              <a:t>Santos Sharpe (2002)</a:t>
            </a:r>
            <a:endParaRPr lang="es-AR" b="1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6E43FBE-C2DB-2FFA-B2EE-5A6D5F77F057}"/>
              </a:ext>
            </a:extLst>
          </p:cNvPr>
          <p:cNvSpPr/>
          <p:nvPr/>
        </p:nvSpPr>
        <p:spPr>
          <a:xfrm>
            <a:off x="298150" y="1923678"/>
            <a:ext cx="2689674" cy="7920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Derecho a la educación en el Nivel Superior.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36E77B-D973-900A-0F11-92A53F3C5A33}"/>
              </a:ext>
            </a:extLst>
          </p:cNvPr>
          <p:cNvSpPr/>
          <p:nvPr/>
        </p:nvSpPr>
        <p:spPr>
          <a:xfrm>
            <a:off x="3091392" y="2746655"/>
            <a:ext cx="3208800" cy="689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La ruptura en la transmisión intercohorte estudiantil.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2D373DD-D562-C7DB-CF00-73C4A2FA9A8E}"/>
              </a:ext>
            </a:extLst>
          </p:cNvPr>
          <p:cNvSpPr/>
          <p:nvPr/>
        </p:nvSpPr>
        <p:spPr>
          <a:xfrm>
            <a:off x="3091392" y="3466735"/>
            <a:ext cx="3208800" cy="689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Las transformaciones en los modos de estudiar.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B7829C-335A-F1AB-6E5A-4FCDC3294B09}"/>
              </a:ext>
            </a:extLst>
          </p:cNvPr>
          <p:cNvSpPr/>
          <p:nvPr/>
        </p:nvSpPr>
        <p:spPr>
          <a:xfrm>
            <a:off x="3072270" y="4227934"/>
            <a:ext cx="3227922" cy="781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El crecimiento de la formación “externa” a la “estrictamente universitaria”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98ADCB2-66D7-E863-1818-90A1B426E6EC}"/>
              </a:ext>
            </a:extLst>
          </p:cNvPr>
          <p:cNvSpPr/>
          <p:nvPr/>
        </p:nvSpPr>
        <p:spPr>
          <a:xfrm>
            <a:off x="6408712" y="1923678"/>
            <a:ext cx="2627784" cy="8229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Situación actual</a:t>
            </a:r>
            <a:endParaRPr lang="es-AR" sz="1600" b="1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2FD95CF-F867-ED2B-B1D3-D4FBDA985E93}"/>
              </a:ext>
            </a:extLst>
          </p:cNvPr>
          <p:cNvSpPr/>
          <p:nvPr/>
        </p:nvSpPr>
        <p:spPr>
          <a:xfrm>
            <a:off x="6408712" y="2787774"/>
            <a:ext cx="2627784" cy="689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Desfinanciamiento</a:t>
            </a:r>
            <a:endParaRPr lang="es-AR" b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AFDCB81-FE12-A196-23A3-657739019BC6}"/>
              </a:ext>
            </a:extLst>
          </p:cNvPr>
          <p:cNvSpPr/>
          <p:nvPr/>
        </p:nvSpPr>
        <p:spPr>
          <a:xfrm>
            <a:off x="6408712" y="3538743"/>
            <a:ext cx="2627784" cy="689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Aumento costo de vida</a:t>
            </a:r>
            <a:endParaRPr lang="es-AR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452D9AA-3CB0-1D5E-F36A-8D764D03AE84}"/>
              </a:ext>
            </a:extLst>
          </p:cNvPr>
          <p:cNvSpPr/>
          <p:nvPr/>
        </p:nvSpPr>
        <p:spPr>
          <a:xfrm>
            <a:off x="6408712" y="4269519"/>
            <a:ext cx="2627784" cy="689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Densidades</a:t>
            </a:r>
          </a:p>
          <a:p>
            <a:pPr algn="ctr"/>
            <a:r>
              <a:rPr lang="es-ES" b="1" dirty="0"/>
              <a:t>Itinerarios</a:t>
            </a:r>
          </a:p>
          <a:p>
            <a:pPr algn="ctr"/>
            <a:r>
              <a:rPr lang="es-ES" b="1" dirty="0"/>
              <a:t>Movilidad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72166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D2DE3-5426-5C01-EE4C-6E88051C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Los desafíos de la conceptualización 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0764D-0BF3-65B8-EE15-6460AC7C5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767275"/>
            <a:ext cx="8738346" cy="3158700"/>
          </a:xfrm>
        </p:spPr>
        <p:txBody>
          <a:bodyPr/>
          <a:lstStyle/>
          <a:p>
            <a:endParaRPr lang="es-ES" sz="1400" dirty="0"/>
          </a:p>
          <a:p>
            <a:r>
              <a:rPr lang="es-ES" sz="1600" dirty="0"/>
              <a:t>Pasaje de la secundaria a la universidad</a:t>
            </a:r>
          </a:p>
          <a:p>
            <a:endParaRPr lang="es-ES" sz="1600" dirty="0"/>
          </a:p>
          <a:p>
            <a:r>
              <a:rPr lang="es-ES" sz="1600" dirty="0"/>
              <a:t>Trayectorias teóricas y reales (Terigi, 2009)</a:t>
            </a:r>
          </a:p>
          <a:p>
            <a:endParaRPr lang="es-ES" sz="1600" dirty="0"/>
          </a:p>
          <a:p>
            <a:r>
              <a:rPr lang="es-ES" sz="1600" dirty="0"/>
              <a:t>Trayectorias universitarias primeras tensiones </a:t>
            </a:r>
          </a:p>
          <a:p>
            <a:endParaRPr lang="es-ES" sz="1600" dirty="0"/>
          </a:p>
          <a:p>
            <a:r>
              <a:rPr lang="es-ES" sz="1600" dirty="0"/>
              <a:t>Para Toscano y otros (2015), el concepto más amplio – Unidad </a:t>
            </a:r>
            <a:r>
              <a:rPr lang="es-ES" sz="1600" dirty="0" err="1"/>
              <a:t>exra</a:t>
            </a:r>
            <a:r>
              <a:rPr lang="es-ES" sz="1600" dirty="0"/>
              <a:t>-muros</a:t>
            </a:r>
          </a:p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BB9FF7-5534-FBB8-A469-84B5C94F51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642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C08D-61A0-8D7D-AB0B-840A20EB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C449BD-F4CB-1F60-C036-4E487CCED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568" y="1767275"/>
            <a:ext cx="8003257" cy="3158700"/>
          </a:xfrm>
        </p:spPr>
        <p:txBody>
          <a:bodyPr/>
          <a:lstStyle/>
          <a:p>
            <a:pPr marL="50800" indent="0" algn="just">
              <a:buNone/>
            </a:pPr>
            <a:r>
              <a:rPr lang="es-ES" sz="1600" i="1" dirty="0"/>
              <a:t>Un recorrido, un camino en construcción permanente que va mucho más allá de algo que se modeliza, que se puede anticipar en su totalidad o que se lleva a cabo mecánicamente respondiendo sólo a algunas pautas o regulaciones.</a:t>
            </a:r>
            <a:endParaRPr lang="es-AR" sz="1600" i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FF81F8-C40B-4424-1CDE-EF40D8E6AE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7</a:t>
            </a:fld>
            <a:endParaRPr lang="es-AR"/>
          </a:p>
        </p:txBody>
      </p:sp>
      <p:sp>
        <p:nvSpPr>
          <p:cNvPr id="5" name="Globo: flecha derecha 4">
            <a:extLst>
              <a:ext uri="{FF2B5EF4-FFF2-40B4-BE49-F238E27FC236}">
                <a16:creationId xmlns:a16="http://schemas.microsoft.com/office/drawing/2014/main" id="{B6837AA3-545D-E845-5837-45904A47E072}"/>
              </a:ext>
            </a:extLst>
          </p:cNvPr>
          <p:cNvSpPr/>
          <p:nvPr/>
        </p:nvSpPr>
        <p:spPr>
          <a:xfrm>
            <a:off x="759669" y="3330232"/>
            <a:ext cx="2747771" cy="167656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1ER AÑO</a:t>
            </a:r>
          </a:p>
          <a:p>
            <a:pPr algn="ctr"/>
            <a:endParaRPr lang="es-ES" b="1" dirty="0"/>
          </a:p>
          <a:p>
            <a:pPr algn="ctr"/>
            <a:r>
              <a:rPr lang="es-ES" b="1" dirty="0"/>
              <a:t>INGRESO</a:t>
            </a:r>
          </a:p>
          <a:p>
            <a:pPr algn="ctr"/>
            <a:r>
              <a:rPr lang="es-ES" b="1" dirty="0"/>
              <a:t>1er Cuatrimestre</a:t>
            </a:r>
          </a:p>
          <a:p>
            <a:pPr algn="ctr"/>
            <a:r>
              <a:rPr lang="es-ES" b="1" dirty="0"/>
              <a:t>1er Año</a:t>
            </a:r>
            <a:endParaRPr lang="es-AR" b="1" dirty="0"/>
          </a:p>
        </p:txBody>
      </p:sp>
      <p:sp>
        <p:nvSpPr>
          <p:cNvPr id="6" name="Globo: flecha derecha 5">
            <a:extLst>
              <a:ext uri="{FF2B5EF4-FFF2-40B4-BE49-F238E27FC236}">
                <a16:creationId xmlns:a16="http://schemas.microsoft.com/office/drawing/2014/main" id="{FF156057-296F-D4C6-3AB6-A2731E6B1DC4}"/>
              </a:ext>
            </a:extLst>
          </p:cNvPr>
          <p:cNvSpPr/>
          <p:nvPr/>
        </p:nvSpPr>
        <p:spPr>
          <a:xfrm>
            <a:off x="3647318" y="3355429"/>
            <a:ext cx="2468468" cy="1625971"/>
          </a:xfrm>
          <a:prstGeom prst="right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Trayectoria</a:t>
            </a:r>
          </a:p>
          <a:p>
            <a:pPr algn="ctr"/>
            <a:r>
              <a:rPr lang="es-ES" sz="1800" b="1" dirty="0"/>
              <a:t>Intermedia</a:t>
            </a:r>
          </a:p>
          <a:p>
            <a:pPr algn="ctr"/>
            <a:endParaRPr lang="es-ES" sz="1800" b="1" dirty="0"/>
          </a:p>
          <a:p>
            <a:pPr algn="ctr"/>
            <a:r>
              <a:rPr lang="es-ES" sz="1800" b="1" dirty="0"/>
              <a:t>“Caja negra”</a:t>
            </a:r>
            <a:endParaRPr lang="es-AR" sz="1800" b="1" dirty="0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4AB61F96-2878-0031-C0B7-473DCA372CD2}"/>
              </a:ext>
            </a:extLst>
          </p:cNvPr>
          <p:cNvSpPr/>
          <p:nvPr/>
        </p:nvSpPr>
        <p:spPr>
          <a:xfrm>
            <a:off x="6281094" y="3343457"/>
            <a:ext cx="2571039" cy="1490129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/>
              <a:t>EGRESO</a:t>
            </a:r>
          </a:p>
          <a:p>
            <a:pPr algn="ctr"/>
            <a:endParaRPr lang="es-ES" sz="1800" b="1" dirty="0"/>
          </a:p>
          <a:p>
            <a:pPr algn="ctr"/>
            <a:r>
              <a:rPr lang="es-ES" sz="1800" b="1" dirty="0"/>
              <a:t>Titulación</a:t>
            </a:r>
            <a:endParaRPr lang="es-AR" sz="1800" b="1" dirty="0"/>
          </a:p>
        </p:txBody>
      </p:sp>
    </p:spTree>
    <p:extLst>
      <p:ext uri="{BB962C8B-B14F-4D97-AF65-F5344CB8AC3E}">
        <p14:creationId xmlns:p14="http://schemas.microsoft.com/office/powerpoint/2010/main" val="183487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4E1E9-FE05-C2BE-5E3C-C2764C0C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1600" dirty="0"/>
              <a:t>Afiliación </a:t>
            </a:r>
            <a:br>
              <a:rPr lang="es-AR" sz="1600" dirty="0"/>
            </a:br>
            <a:r>
              <a:rPr lang="es-AR" sz="1600" dirty="0"/>
              <a:t>Alain </a:t>
            </a:r>
            <a:r>
              <a:rPr lang="es-AR" sz="1600" dirty="0" err="1"/>
              <a:t>Coulon</a:t>
            </a:r>
            <a:r>
              <a:rPr lang="es-AR" sz="1600" dirty="0"/>
              <a:t> (1995)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C25623-91D6-A952-9058-205346F1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767275"/>
            <a:ext cx="8388675" cy="3158700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1FBBE1-DA4B-6555-78F4-F058D70F96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8</a:t>
            </a:fld>
            <a:endParaRPr lang="es-AR"/>
          </a:p>
        </p:txBody>
      </p:sp>
      <p:sp>
        <p:nvSpPr>
          <p:cNvPr id="5" name="Globo: flecha hacia abajo 4">
            <a:extLst>
              <a:ext uri="{FF2B5EF4-FFF2-40B4-BE49-F238E27FC236}">
                <a16:creationId xmlns:a16="http://schemas.microsoft.com/office/drawing/2014/main" id="{ED344342-5EE2-88F7-37CB-6E5FF210F9CF}"/>
              </a:ext>
            </a:extLst>
          </p:cNvPr>
          <p:cNvSpPr/>
          <p:nvPr/>
        </p:nvSpPr>
        <p:spPr>
          <a:xfrm>
            <a:off x="275512" y="1900324"/>
            <a:ext cx="2952328" cy="1368152"/>
          </a:xfrm>
          <a:prstGeom prst="downArrow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El tiempo de “extrañamiento”</a:t>
            </a:r>
          </a:p>
        </p:txBody>
      </p:sp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id="{2615271E-C916-D8D6-6BBE-FA75E48DD40D}"/>
              </a:ext>
            </a:extLst>
          </p:cNvPr>
          <p:cNvSpPr/>
          <p:nvPr/>
        </p:nvSpPr>
        <p:spPr>
          <a:xfrm>
            <a:off x="3224002" y="1887674"/>
            <a:ext cx="2880320" cy="1368152"/>
          </a:xfrm>
          <a:prstGeom prst="down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El tiempo de “aprendizaje”</a:t>
            </a:r>
          </a:p>
        </p:txBody>
      </p:sp>
      <p:sp>
        <p:nvSpPr>
          <p:cNvPr id="7" name="Globo: flecha hacia abajo 6">
            <a:extLst>
              <a:ext uri="{FF2B5EF4-FFF2-40B4-BE49-F238E27FC236}">
                <a16:creationId xmlns:a16="http://schemas.microsoft.com/office/drawing/2014/main" id="{E4DE3BE6-ED38-3C28-04BC-2CBA7715D6B6}"/>
              </a:ext>
            </a:extLst>
          </p:cNvPr>
          <p:cNvSpPr/>
          <p:nvPr/>
        </p:nvSpPr>
        <p:spPr>
          <a:xfrm>
            <a:off x="6104322" y="1875024"/>
            <a:ext cx="3034705" cy="1393452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/>
              <a:t>El tiempo de “afiliación”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F935171-D400-0C6D-9E58-EB86C3B6BC69}"/>
              </a:ext>
            </a:extLst>
          </p:cNvPr>
          <p:cNvSpPr/>
          <p:nvPr/>
        </p:nvSpPr>
        <p:spPr>
          <a:xfrm>
            <a:off x="296109" y="3574092"/>
            <a:ext cx="2880320" cy="12867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Nuevo universo institucional desconocido</a:t>
            </a:r>
          </a:p>
          <a:p>
            <a:pPr algn="ctr"/>
            <a:endParaRPr lang="es-ES" b="1" dirty="0"/>
          </a:p>
          <a:p>
            <a:pPr algn="ctr"/>
            <a:r>
              <a:rPr lang="es-ES" b="1" dirty="0"/>
              <a:t>Instancia de ruptura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0B23910-EFD7-E5DF-878E-62808C13AE07}"/>
              </a:ext>
            </a:extLst>
          </p:cNvPr>
          <p:cNvSpPr/>
          <p:nvPr/>
        </p:nvSpPr>
        <p:spPr>
          <a:xfrm>
            <a:off x="3301159" y="3598439"/>
            <a:ext cx="2756458" cy="1262408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Adaptación progresiva </a:t>
            </a:r>
          </a:p>
          <a:p>
            <a:pPr algn="ctr"/>
            <a:r>
              <a:rPr lang="es-ES" b="1" dirty="0"/>
              <a:t>Nuevas reglas institucionales, Proceso de resocialización las reglas del nivel universitario.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AD241C0-00D7-B332-7AA6-C8BC6B9BEC70}"/>
              </a:ext>
            </a:extLst>
          </p:cNvPr>
          <p:cNvSpPr/>
          <p:nvPr/>
        </p:nvSpPr>
        <p:spPr>
          <a:xfrm>
            <a:off x="6156467" y="3574092"/>
            <a:ext cx="2879557" cy="12624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Adquirir el dominio de nuevas reglas </a:t>
            </a:r>
          </a:p>
          <a:p>
            <a:pPr algn="ctr"/>
            <a:r>
              <a:rPr lang="es-ES" b="1" dirty="0"/>
              <a:t>Capacidad para decodificar los significados institucionales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06822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F47A0-09E0-A594-81BC-E0973435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Coulon</a:t>
            </a:r>
            <a:r>
              <a:rPr lang="es-ES" dirty="0"/>
              <a:t>, 2008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D5D43F-BC69-63AA-7AC6-F9ECD94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767275"/>
            <a:ext cx="8388675" cy="3158700"/>
          </a:xfrm>
        </p:spPr>
        <p:txBody>
          <a:bodyPr/>
          <a:lstStyle/>
          <a:p>
            <a:pPr marL="50800" indent="0">
              <a:buNone/>
            </a:pPr>
            <a:endParaRPr lang="es-AR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504E06-372C-6791-F331-C091CCC654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9</a:t>
            </a:fld>
            <a:endParaRPr lang="es-A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18BC443-EE50-29A4-3232-F1BCD743E218}"/>
              </a:ext>
            </a:extLst>
          </p:cNvPr>
          <p:cNvSpPr/>
          <p:nvPr/>
        </p:nvSpPr>
        <p:spPr>
          <a:xfrm>
            <a:off x="352103" y="1851670"/>
            <a:ext cx="4032448" cy="17281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Afiliación</a:t>
            </a:r>
          </a:p>
          <a:p>
            <a:pPr algn="ctr"/>
            <a:r>
              <a:rPr lang="es-ES" sz="1600" b="1" dirty="0"/>
              <a:t>institucional</a:t>
            </a:r>
            <a:endParaRPr lang="es-AR" sz="1600" b="1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01D680B-8D72-6601-40FD-8B2F032EBDC6}"/>
              </a:ext>
            </a:extLst>
          </p:cNvPr>
          <p:cNvSpPr/>
          <p:nvPr/>
        </p:nvSpPr>
        <p:spPr>
          <a:xfrm>
            <a:off x="4751307" y="1851670"/>
            <a:ext cx="4031977" cy="1889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Afiliación intelectual</a:t>
            </a:r>
          </a:p>
          <a:p>
            <a:pPr algn="ctr"/>
            <a:r>
              <a:rPr lang="es-ES" sz="1600" b="1" dirty="0"/>
              <a:t>o cognitiva </a:t>
            </a:r>
          </a:p>
        </p:txBody>
      </p:sp>
      <p:sp>
        <p:nvSpPr>
          <p:cNvPr id="7" name="Globo: flecha hacia arriba 6">
            <a:extLst>
              <a:ext uri="{FF2B5EF4-FFF2-40B4-BE49-F238E27FC236}">
                <a16:creationId xmlns:a16="http://schemas.microsoft.com/office/drawing/2014/main" id="{CD69D692-A36E-4C77-2588-9E86FC54CB71}"/>
              </a:ext>
            </a:extLst>
          </p:cNvPr>
          <p:cNvSpPr/>
          <p:nvPr/>
        </p:nvSpPr>
        <p:spPr>
          <a:xfrm>
            <a:off x="344136" y="3324445"/>
            <a:ext cx="3995731" cy="1494955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Comprensión de los dispositivos formales</a:t>
            </a:r>
          </a:p>
          <a:p>
            <a:pPr algn="ctr"/>
            <a:r>
              <a:rPr lang="es-ES" b="1" dirty="0"/>
              <a:t>que estructuran la vida universitaria</a:t>
            </a:r>
          </a:p>
        </p:txBody>
      </p:sp>
      <p:sp>
        <p:nvSpPr>
          <p:cNvPr id="8" name="Globo: flecha hacia arriba 7">
            <a:extLst>
              <a:ext uri="{FF2B5EF4-FFF2-40B4-BE49-F238E27FC236}">
                <a16:creationId xmlns:a16="http://schemas.microsoft.com/office/drawing/2014/main" id="{82770890-4699-5F32-4CF4-DD6BC39A0C18}"/>
              </a:ext>
            </a:extLst>
          </p:cNvPr>
          <p:cNvSpPr/>
          <p:nvPr/>
        </p:nvSpPr>
        <p:spPr>
          <a:xfrm>
            <a:off x="4880640" y="3324445"/>
            <a:ext cx="3851920" cy="1494955"/>
          </a:xfrm>
          <a:prstGeom prst="upArrow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Comprensión de lo que se espera</a:t>
            </a:r>
          </a:p>
          <a:p>
            <a:pPr algn="ctr"/>
            <a:r>
              <a:rPr lang="es-ES" b="1" dirty="0"/>
              <a:t>de él por parte de los docentes y de la</a:t>
            </a:r>
          </a:p>
          <a:p>
            <a:pPr algn="ctr"/>
            <a:r>
              <a:rPr lang="es-ES" b="1" dirty="0"/>
              <a:t>institución en general</a:t>
            </a:r>
          </a:p>
        </p:txBody>
      </p:sp>
    </p:spTree>
    <p:extLst>
      <p:ext uri="{BB962C8B-B14F-4D97-AF65-F5344CB8AC3E}">
        <p14:creationId xmlns:p14="http://schemas.microsoft.com/office/powerpoint/2010/main" val="2150578128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</TotalTime>
  <Words>1130</Words>
  <Application>Microsoft Office PowerPoint</Application>
  <PresentationFormat>Presentación en pantalla (16:9)</PresentationFormat>
  <Paragraphs>282</Paragraphs>
  <Slides>29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Wingdings 2</vt:lpstr>
      <vt:lpstr>Roboto Slab</vt:lpstr>
      <vt:lpstr>Arial</vt:lpstr>
      <vt:lpstr>Nixie One</vt:lpstr>
      <vt:lpstr>Warwick template</vt:lpstr>
      <vt:lpstr>Trayectorias educativas.  Una aproximación a su campo de estudio</vt:lpstr>
      <vt:lpstr>Mi experiencia</vt:lpstr>
      <vt:lpstr>Programa de Acompañamiento a las Trayectorias Educativas (P.A.T.E)</vt:lpstr>
      <vt:lpstr>Estructura </vt:lpstr>
      <vt:lpstr>Reponer el contexto Hitos nivel superior</vt:lpstr>
      <vt:lpstr>Los desafíos de la conceptualización </vt:lpstr>
      <vt:lpstr>Presentación de PowerPoint</vt:lpstr>
      <vt:lpstr>Afiliación  Alain Coulon (1995)</vt:lpstr>
      <vt:lpstr>Coulon, 2008</vt:lpstr>
      <vt:lpstr>Itinerarios (Carli , 2012)</vt:lpstr>
      <vt:lpstr>Densidades (Carli, 2012)</vt:lpstr>
      <vt:lpstr>Saberes docentes                                     Pierella, 2015</vt:lpstr>
      <vt:lpstr>Año 2020</vt:lpstr>
      <vt:lpstr>Presentación de PowerPoint</vt:lpstr>
      <vt:lpstr>Los Saberes Docentes en las aulas</vt:lpstr>
      <vt:lpstr>Otras dimensiones</vt:lpstr>
      <vt:lpstr>Competencia  y  Disposiciones</vt:lpstr>
      <vt:lpstr>Conceptos</vt:lpstr>
      <vt:lpstr>Acciones</vt:lpstr>
      <vt:lpstr>Presentación de PowerPoint</vt:lpstr>
      <vt:lpstr>Presentación de PowerPoint</vt:lpstr>
      <vt:lpstr>Movilidades</vt:lpstr>
      <vt:lpstr>Registrar </vt:lpstr>
      <vt:lpstr>Informes</vt:lpstr>
      <vt:lpstr>Presentación de PowerPoint</vt:lpstr>
      <vt:lpstr>La heterogeneidad</vt:lpstr>
      <vt:lpstr>Tipificar el origen</vt:lpstr>
      <vt:lpstr>Bibliografía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TLP</dc:creator>
  <cp:lastModifiedBy>Maestria en Desarrollo Territorial</cp:lastModifiedBy>
  <cp:revision>139</cp:revision>
  <dcterms:modified xsi:type="dcterms:W3CDTF">2024-09-25T18:12:05Z</dcterms:modified>
</cp:coreProperties>
</file>